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10.xml.rels" ContentType="application/vnd.openxmlformats-package.relationships+xml"/>
  <Override PartName="/ppt/slides/_rels/slide9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_rels/presentation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2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media/image2.png" ContentType="image/png"/>
  <Override PartName="/ppt/media/image3.gif" ContentType="image/gif"/>
  <Override PartName="/ppt/media/image1.jpeg" ContentType="image/jpeg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9144000" cy="6858000"/>
  <p:notesSz cx="6797675" cy="9926638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 type="dt" idx="1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7" name="PlaceHolder 5"/>
          <p:cNvSpPr>
            <a:spLocks noGrp="1"/>
          </p:cNvSpPr>
          <p:nvPr>
            <p:ph type="ftr" idx="1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8" name="PlaceHolder 6"/>
          <p:cNvSpPr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4A55D595-29FC-4AE1-90FE-4DFDA6C877ED}" type="slidenum"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sldImg"/>
          </p:nvPr>
        </p:nvSpPr>
        <p:spPr>
          <a:xfrm>
            <a:off x="919080" y="744480"/>
            <a:ext cx="4959720" cy="3718080"/>
          </a:xfrm>
          <a:prstGeom prst="rect">
            <a:avLst/>
          </a:prstGeom>
          <a:ln w="0">
            <a:noFill/>
          </a:ln>
        </p:spPr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681120" y="4714920"/>
            <a:ext cx="5434200" cy="4464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sldNum" idx="21"/>
          </p:nvPr>
        </p:nvSpPr>
        <p:spPr>
          <a:xfrm>
            <a:off x="3849840" y="9428040"/>
            <a:ext cx="2943360" cy="493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+mn-lt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621D2E7-15D1-4146-BDD5-5F60CB0A9D11}" type="slidenum">
              <a:rPr b="0" lang="ru-RU" sz="1200" spc="-1" strike="noStrike">
                <a:solidFill>
                  <a:srgbClr val="000000"/>
                </a:solidFill>
                <a:latin typeface="+mn-lt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78B6C95-6B30-49A6-A0C5-034CCE53539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650160"/>
            <a:ext cx="8226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57200" y="1920240"/>
            <a:ext cx="25560" cy="2113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457200" y="4235400"/>
            <a:ext cx="25560" cy="2113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1FA81DF-7DB0-4458-B995-00B48471CE3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650160"/>
            <a:ext cx="8226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920240"/>
            <a:ext cx="12240" cy="2113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70520" y="1920240"/>
            <a:ext cx="12240" cy="2113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457200" y="4235400"/>
            <a:ext cx="12240" cy="2113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70520" y="4235400"/>
            <a:ext cx="12240" cy="2113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328C451-82BA-48D1-86D3-38CF81A5F5C6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650160"/>
            <a:ext cx="8226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/>
          </p:nvPr>
        </p:nvSpPr>
        <p:spPr>
          <a:xfrm>
            <a:off x="457200" y="1920240"/>
            <a:ext cx="7920" cy="2113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/>
          </p:nvPr>
        </p:nvSpPr>
        <p:spPr>
          <a:xfrm>
            <a:off x="465840" y="1920240"/>
            <a:ext cx="7920" cy="2113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/>
          </p:nvPr>
        </p:nvSpPr>
        <p:spPr>
          <a:xfrm>
            <a:off x="474480" y="1920240"/>
            <a:ext cx="7920" cy="2113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/>
          </p:nvPr>
        </p:nvSpPr>
        <p:spPr>
          <a:xfrm>
            <a:off x="457200" y="4235400"/>
            <a:ext cx="7920" cy="2113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/>
          </p:nvPr>
        </p:nvSpPr>
        <p:spPr>
          <a:xfrm>
            <a:off x="465840" y="4235400"/>
            <a:ext cx="7920" cy="2113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/>
          </p:nvPr>
        </p:nvSpPr>
        <p:spPr>
          <a:xfrm>
            <a:off x="474480" y="4235400"/>
            <a:ext cx="7920" cy="2113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2B9563E-BA33-44BC-B441-A1706079481B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34BE3B6-66D3-424E-99FE-D899BC05400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650160"/>
            <a:ext cx="8226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subTitle"/>
          </p:nvPr>
        </p:nvSpPr>
        <p:spPr>
          <a:xfrm>
            <a:off x="457200" y="-2721600"/>
            <a:ext cx="25560" cy="1371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ACF7268-ECD5-43C2-A2F6-2EEB70336EC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650160"/>
            <a:ext cx="8226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920240"/>
            <a:ext cx="25560" cy="443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8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7997B4D-245A-4409-ACA5-9B168F9D090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650160"/>
            <a:ext cx="8226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457200" y="1920240"/>
            <a:ext cx="12240" cy="443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8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470520" y="1920240"/>
            <a:ext cx="12240" cy="443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8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BD90939-DCBC-4543-A0D8-D0ABF14DEEC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650160"/>
            <a:ext cx="8226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F2C43C0-7A40-47BF-B4CF-A92C85EE208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subTitle"/>
          </p:nvPr>
        </p:nvSpPr>
        <p:spPr>
          <a:xfrm>
            <a:off x="457200" y="650160"/>
            <a:ext cx="8226720" cy="5795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F9BEFAA-F54D-4F41-B036-6EBB6D52D85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650160"/>
            <a:ext cx="8226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457200" y="1920240"/>
            <a:ext cx="12240" cy="2113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470520" y="1920240"/>
            <a:ext cx="12240" cy="443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8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457200" y="4235400"/>
            <a:ext cx="12240" cy="2113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8416C8F-0C1C-4D53-A61C-7B7C47FFA4C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650160"/>
            <a:ext cx="8226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457200" y="-2721600"/>
            <a:ext cx="25560" cy="1371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8629051-A808-4110-8C85-38F1758D539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650160"/>
            <a:ext cx="8226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920240"/>
            <a:ext cx="12240" cy="443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8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70520" y="1920240"/>
            <a:ext cx="12240" cy="2113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70520" y="4235400"/>
            <a:ext cx="12240" cy="2113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7A593A5-1AED-4962-8EDB-E2D91128C44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650160"/>
            <a:ext cx="8226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457200" y="1920240"/>
            <a:ext cx="12240" cy="2113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/>
          </p:nvPr>
        </p:nvSpPr>
        <p:spPr>
          <a:xfrm>
            <a:off x="470520" y="1920240"/>
            <a:ext cx="12240" cy="2113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/>
          </p:nvPr>
        </p:nvSpPr>
        <p:spPr>
          <a:xfrm>
            <a:off x="457200" y="4235400"/>
            <a:ext cx="25560" cy="2113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9D332BC-38AB-4419-8391-E916F0DED37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650160"/>
            <a:ext cx="8226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457200" y="1920240"/>
            <a:ext cx="25560" cy="2113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57200" y="4235400"/>
            <a:ext cx="25560" cy="2113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1AE222D-31EA-4B4C-BA1F-A13A1EEAA32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650160"/>
            <a:ext cx="8226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457200" y="1920240"/>
            <a:ext cx="12240" cy="2113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470520" y="1920240"/>
            <a:ext cx="12240" cy="2113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457200" y="4235400"/>
            <a:ext cx="12240" cy="2113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/>
          </p:nvPr>
        </p:nvSpPr>
        <p:spPr>
          <a:xfrm>
            <a:off x="470520" y="4235400"/>
            <a:ext cx="12240" cy="2113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997F981-A823-4906-8DED-98D4340D1656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650160"/>
            <a:ext cx="8226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457200" y="1920240"/>
            <a:ext cx="7920" cy="2113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/>
          </p:nvPr>
        </p:nvSpPr>
        <p:spPr>
          <a:xfrm>
            <a:off x="465840" y="1920240"/>
            <a:ext cx="7920" cy="2113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/>
          </p:nvPr>
        </p:nvSpPr>
        <p:spPr>
          <a:xfrm>
            <a:off x="474480" y="1920240"/>
            <a:ext cx="7920" cy="2113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/>
          </p:nvPr>
        </p:nvSpPr>
        <p:spPr>
          <a:xfrm>
            <a:off x="457200" y="4235400"/>
            <a:ext cx="7920" cy="2113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6"/>
          <p:cNvSpPr>
            <a:spLocks noGrp="1"/>
          </p:cNvSpPr>
          <p:nvPr>
            <p:ph/>
          </p:nvPr>
        </p:nvSpPr>
        <p:spPr>
          <a:xfrm>
            <a:off x="465840" y="4235400"/>
            <a:ext cx="7920" cy="2113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7"/>
          <p:cNvSpPr>
            <a:spLocks noGrp="1"/>
          </p:cNvSpPr>
          <p:nvPr>
            <p:ph/>
          </p:nvPr>
        </p:nvSpPr>
        <p:spPr>
          <a:xfrm>
            <a:off x="474480" y="4235400"/>
            <a:ext cx="7920" cy="2113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4BA1D64-61CD-4984-BCA1-7BC2BB7E8AFC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DF0F12FD-4073-4882-9A52-24E607030A5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650160"/>
            <a:ext cx="8226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subTitle"/>
          </p:nvPr>
        </p:nvSpPr>
        <p:spPr>
          <a:xfrm>
            <a:off x="457200" y="-2721600"/>
            <a:ext cx="25560" cy="1371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4B95E89B-FF88-4424-A43D-0D89D7BB41D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650160"/>
            <a:ext cx="8226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457200" y="1920240"/>
            <a:ext cx="25560" cy="443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8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9833690A-48BF-4D1F-8D81-F35CB8AAE12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650160"/>
            <a:ext cx="8226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457200" y="1920240"/>
            <a:ext cx="12240" cy="443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8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470520" y="1920240"/>
            <a:ext cx="12240" cy="443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8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6552DE5B-17AF-48BB-B1DD-D0C6617105F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650160"/>
            <a:ext cx="8226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CC293BBE-0356-41BB-935A-F59000D8758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650160"/>
            <a:ext cx="8226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457200" y="1920240"/>
            <a:ext cx="25560" cy="443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8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12BB029-E90E-4278-AF74-513631487FD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subTitle"/>
          </p:nvPr>
        </p:nvSpPr>
        <p:spPr>
          <a:xfrm>
            <a:off x="457200" y="650160"/>
            <a:ext cx="8226720" cy="5795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521D082D-D5FB-4F1A-8415-8F13EBBE8E3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650160"/>
            <a:ext cx="8226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457200" y="1920240"/>
            <a:ext cx="12240" cy="2113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470520" y="1920240"/>
            <a:ext cx="12240" cy="443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8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457200" y="4235400"/>
            <a:ext cx="12240" cy="2113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74C2149A-0B8D-4B61-83D5-4EB88A4566D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650160"/>
            <a:ext cx="8226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457200" y="1920240"/>
            <a:ext cx="12240" cy="443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8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/>
          </p:nvPr>
        </p:nvSpPr>
        <p:spPr>
          <a:xfrm>
            <a:off x="470520" y="1920240"/>
            <a:ext cx="12240" cy="2113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/>
          </p:nvPr>
        </p:nvSpPr>
        <p:spPr>
          <a:xfrm>
            <a:off x="470520" y="4235400"/>
            <a:ext cx="12240" cy="2113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CDA86DDD-E36C-42BA-BBA1-1BECF646C86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650160"/>
            <a:ext cx="8226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457200" y="1920240"/>
            <a:ext cx="12240" cy="2113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/>
          </p:nvPr>
        </p:nvSpPr>
        <p:spPr>
          <a:xfrm>
            <a:off x="470520" y="1920240"/>
            <a:ext cx="12240" cy="2113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/>
          </p:nvPr>
        </p:nvSpPr>
        <p:spPr>
          <a:xfrm>
            <a:off x="457200" y="4235400"/>
            <a:ext cx="25560" cy="2113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7437D7B2-1D99-4410-96AB-A367CBF5FD1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650160"/>
            <a:ext cx="8226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/>
          </p:nvPr>
        </p:nvSpPr>
        <p:spPr>
          <a:xfrm>
            <a:off x="457200" y="1920240"/>
            <a:ext cx="25560" cy="2113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/>
          </p:nvPr>
        </p:nvSpPr>
        <p:spPr>
          <a:xfrm>
            <a:off x="457200" y="4235400"/>
            <a:ext cx="25560" cy="2113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BF5B750A-D912-405E-870C-6D296E0F9BE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650160"/>
            <a:ext cx="8226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457200" y="1920240"/>
            <a:ext cx="12240" cy="2113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/>
          </p:nvPr>
        </p:nvSpPr>
        <p:spPr>
          <a:xfrm>
            <a:off x="470520" y="1920240"/>
            <a:ext cx="12240" cy="2113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/>
          </p:nvPr>
        </p:nvSpPr>
        <p:spPr>
          <a:xfrm>
            <a:off x="457200" y="4235400"/>
            <a:ext cx="12240" cy="2113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5"/>
          <p:cNvSpPr>
            <a:spLocks noGrp="1"/>
          </p:cNvSpPr>
          <p:nvPr>
            <p:ph/>
          </p:nvPr>
        </p:nvSpPr>
        <p:spPr>
          <a:xfrm>
            <a:off x="470520" y="4235400"/>
            <a:ext cx="12240" cy="2113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946F8345-1909-4A00-84DE-28700A4F0ED5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650160"/>
            <a:ext cx="8226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457200" y="1920240"/>
            <a:ext cx="7920" cy="2113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/>
          </p:nvPr>
        </p:nvSpPr>
        <p:spPr>
          <a:xfrm>
            <a:off x="465840" y="1920240"/>
            <a:ext cx="7920" cy="2113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/>
          </p:nvPr>
        </p:nvSpPr>
        <p:spPr>
          <a:xfrm>
            <a:off x="474480" y="1920240"/>
            <a:ext cx="7920" cy="2113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5"/>
          <p:cNvSpPr>
            <a:spLocks noGrp="1"/>
          </p:cNvSpPr>
          <p:nvPr>
            <p:ph/>
          </p:nvPr>
        </p:nvSpPr>
        <p:spPr>
          <a:xfrm>
            <a:off x="457200" y="4235400"/>
            <a:ext cx="7920" cy="2113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6"/>
          <p:cNvSpPr>
            <a:spLocks noGrp="1"/>
          </p:cNvSpPr>
          <p:nvPr>
            <p:ph/>
          </p:nvPr>
        </p:nvSpPr>
        <p:spPr>
          <a:xfrm>
            <a:off x="465840" y="4235400"/>
            <a:ext cx="7920" cy="2113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7"/>
          <p:cNvSpPr>
            <a:spLocks noGrp="1"/>
          </p:cNvSpPr>
          <p:nvPr>
            <p:ph/>
          </p:nvPr>
        </p:nvSpPr>
        <p:spPr>
          <a:xfrm>
            <a:off x="474480" y="4235400"/>
            <a:ext cx="7920" cy="2113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5CE82F07-9195-4D37-BBED-20321854ACB3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650160"/>
            <a:ext cx="8226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920240"/>
            <a:ext cx="12240" cy="443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8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70520" y="1920240"/>
            <a:ext cx="12240" cy="443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8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DF476AC-468C-4C53-A8EE-543B0082CF7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650160"/>
            <a:ext cx="8226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4CB2BF4-A719-41A8-95FA-2F6DA269FBC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457200" y="650160"/>
            <a:ext cx="8226720" cy="5795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9F604EE-761A-4407-A455-18BD2C7D301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650160"/>
            <a:ext cx="8226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920240"/>
            <a:ext cx="12240" cy="2113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70520" y="1920240"/>
            <a:ext cx="12240" cy="443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8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57200" y="4235400"/>
            <a:ext cx="12240" cy="2113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6226956-119D-4803-8E63-8140E0FF924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650160"/>
            <a:ext cx="8226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920240"/>
            <a:ext cx="12240" cy="443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8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70520" y="1920240"/>
            <a:ext cx="12240" cy="2113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470520" y="4235400"/>
            <a:ext cx="12240" cy="2113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429484A-A4F8-4111-8895-857CAEBEDD0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650160"/>
            <a:ext cx="8226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457200" y="1920240"/>
            <a:ext cx="12240" cy="2113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470520" y="1920240"/>
            <a:ext cx="12240" cy="2113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457200" y="4235400"/>
            <a:ext cx="25560" cy="2113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5EE1909-C3A4-4DFD-A4EC-B7186749005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Полилиния 6"/>
          <p:cNvSpPr/>
          <p:nvPr/>
        </p:nvSpPr>
        <p:spPr>
          <a:xfrm>
            <a:off x="-9360" y="-7920"/>
            <a:ext cx="9160200" cy="1038600"/>
          </a:xfrm>
          <a:custGeom>
            <a:avLst/>
            <a:gdLst>
              <a:gd name="textAreaLeft" fmla="*/ 0 w 9160200"/>
              <a:gd name="textAreaRight" fmla="*/ 9162720 w 9160200"/>
              <a:gd name="textAreaTop" fmla="*/ 0 h 1038600"/>
              <a:gd name="textAreaBottom" fmla="*/ 1041120 h 1038600"/>
            </a:gdLst>
            <a:ahLst/>
            <a:rect l="textAreaLeft" t="textAreaTop" r="textAreaRight" b="textAreaBottom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4a0">
                  <a:alpha val="45098"/>
                </a:srgbClr>
              </a:gs>
              <a:gs pos="100000">
                <a:srgbClr val="00c4cd">
                  <a:alpha val="55294"/>
                </a:srgbClr>
              </a:gs>
            </a:gsLst>
            <a:lin ang="54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800" spc="-1" strike="noStrike">
              <a:solidFill>
                <a:srgbClr val="000000"/>
              </a:solidFill>
              <a:latin typeface="Constantia"/>
              <a:ea typeface="DejaVu Sans"/>
            </a:endParaRPr>
          </a:p>
        </p:txBody>
      </p:sp>
      <p:sp>
        <p:nvSpPr>
          <p:cNvPr id="1" name="Полилиния 7"/>
          <p:cNvSpPr/>
          <p:nvPr/>
        </p:nvSpPr>
        <p:spPr>
          <a:xfrm>
            <a:off x="4381560" y="-7920"/>
            <a:ext cx="4759560" cy="635400"/>
          </a:xfrm>
          <a:custGeom>
            <a:avLst/>
            <a:gdLst>
              <a:gd name="textAreaLeft" fmla="*/ 0 w 4759560"/>
              <a:gd name="textAreaRight" fmla="*/ 4762080 w 4759560"/>
              <a:gd name="textAreaTop" fmla="*/ 0 h 635400"/>
              <a:gd name="textAreaBottom" fmla="*/ 637920 h 635400"/>
            </a:gdLst>
            <a:ahLst/>
            <a:rect l="textAreaLeft" t="textAreaTop" r="textAreaRight" b="textAreaBottom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20000">
                <a:srgbClr val="008abf">
                  <a:alpha val="45098"/>
                </a:srgbClr>
              </a:gs>
              <a:gs pos="100000">
                <a:srgbClr val="00a0a8">
                  <a:alpha val="30196"/>
                </a:srgbClr>
              </a:gs>
            </a:gsLst>
            <a:lin ang="162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800" spc="-1" strike="noStrike">
              <a:solidFill>
                <a:srgbClr val="000000"/>
              </a:solidFill>
              <a:latin typeface="Constantia"/>
              <a:ea typeface="DejaVu Sans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26640" y="-17640"/>
            <a:ext cx="9194400" cy="1081800"/>
            <a:chOff x="-26640" y="-17640"/>
            <a:chExt cx="9194400" cy="1081800"/>
          </a:xfrm>
        </p:grpSpPr>
        <p:sp>
          <p:nvSpPr>
            <p:cNvPr id="3" name="Полилиния 11"/>
            <p:cNvSpPr/>
            <p:nvPr/>
          </p:nvSpPr>
          <p:spPr>
            <a:xfrm rot="21435600">
              <a:off x="-16200" y="200520"/>
              <a:ext cx="9160200" cy="644760"/>
            </a:xfrm>
            <a:custGeom>
              <a:avLst/>
              <a:gdLst>
                <a:gd name="textAreaLeft" fmla="*/ 0 w 9160200"/>
                <a:gd name="textAreaRight" fmla="*/ 9162720 w 9160200"/>
                <a:gd name="textAreaTop" fmla="*/ 0 h 644760"/>
                <a:gd name="textAreaBottom" fmla="*/ 647280 h 644760"/>
              </a:gdLst>
              <a:ahLst/>
              <a:rect l="textAreaLeft" t="textAreaTop" r="textAreaRight" b="textAreaBottom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>
              <a:solidFill>
                <a:srgbClr val="09b7b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n-US" sz="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" name="Полилиния 12"/>
            <p:cNvSpPr/>
            <p:nvPr/>
          </p:nvSpPr>
          <p:spPr>
            <a:xfrm rot="21435600">
              <a:off x="-12240" y="275760"/>
              <a:ext cx="9172800" cy="526320"/>
            </a:xfrm>
            <a:custGeom>
              <a:avLst/>
              <a:gdLst>
                <a:gd name="textAreaLeft" fmla="*/ 0 w 9172800"/>
                <a:gd name="textAreaRight" fmla="*/ 9175320 w 9172800"/>
                <a:gd name="textAreaTop" fmla="*/ 0 h 526320"/>
                <a:gd name="textAreaBottom" fmla="*/ 528840 h 526320"/>
              </a:gdLst>
              <a:ahLst/>
              <a:rect l="textAreaLeft" t="textAreaTop" r="textAreaRight" b="textAreaBottom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>
              <a:solidFill>
                <a:srgbClr val="0f6fc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n-US" sz="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5" name="PlaceHolder 1"/>
          <p:cNvSpPr>
            <a:spLocks noGrp="1"/>
          </p:cNvSpPr>
          <p:nvPr>
            <p:ph type="ftr" idx="1"/>
          </p:nvPr>
        </p:nvSpPr>
        <p:spPr>
          <a:xfrm>
            <a:off x="2666880" y="6356520"/>
            <a:ext cx="3349800" cy="3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ldNum" idx="2"/>
          </p:nvPr>
        </p:nvSpPr>
        <p:spPr>
          <a:xfrm>
            <a:off x="7924680" y="6356520"/>
            <a:ext cx="759240" cy="3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35c75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F1E79CA-6BDB-442D-B1E2-D2E09935BCDB}" type="slidenum">
              <a:rPr b="0" lang="ru-RU" sz="1200" spc="-1" strike="noStrike">
                <a:solidFill>
                  <a:srgbClr val="035c75"/>
                </a:solidFill>
                <a:latin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олилиния 6"/>
          <p:cNvSpPr/>
          <p:nvPr/>
        </p:nvSpPr>
        <p:spPr>
          <a:xfrm>
            <a:off x="-9360" y="-7920"/>
            <a:ext cx="9160200" cy="1038600"/>
          </a:xfrm>
          <a:custGeom>
            <a:avLst/>
            <a:gdLst>
              <a:gd name="textAreaLeft" fmla="*/ 0 w 9160200"/>
              <a:gd name="textAreaRight" fmla="*/ 9162720 w 9160200"/>
              <a:gd name="textAreaTop" fmla="*/ 0 h 1038600"/>
              <a:gd name="textAreaBottom" fmla="*/ 1041120 h 1038600"/>
            </a:gdLst>
            <a:ahLst/>
            <a:rect l="textAreaLeft" t="textAreaTop" r="textAreaRight" b="textAreaBottom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4a0">
                  <a:alpha val="45098"/>
                </a:srgbClr>
              </a:gs>
              <a:gs pos="100000">
                <a:srgbClr val="00c4cd">
                  <a:alpha val="55294"/>
                </a:srgbClr>
              </a:gs>
            </a:gsLst>
            <a:lin ang="54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800" spc="-1" strike="noStrike">
              <a:solidFill>
                <a:srgbClr val="000000"/>
              </a:solidFill>
              <a:latin typeface="Constantia"/>
              <a:ea typeface="DejaVu Sans"/>
            </a:endParaRPr>
          </a:p>
        </p:txBody>
      </p:sp>
      <p:sp>
        <p:nvSpPr>
          <p:cNvPr id="47" name="Полилиния 7"/>
          <p:cNvSpPr/>
          <p:nvPr/>
        </p:nvSpPr>
        <p:spPr>
          <a:xfrm>
            <a:off x="4381560" y="-7920"/>
            <a:ext cx="4759560" cy="635400"/>
          </a:xfrm>
          <a:custGeom>
            <a:avLst/>
            <a:gdLst>
              <a:gd name="textAreaLeft" fmla="*/ 0 w 4759560"/>
              <a:gd name="textAreaRight" fmla="*/ 4762080 w 4759560"/>
              <a:gd name="textAreaTop" fmla="*/ 0 h 635400"/>
              <a:gd name="textAreaBottom" fmla="*/ 637920 h 635400"/>
            </a:gdLst>
            <a:ahLst/>
            <a:rect l="textAreaLeft" t="textAreaTop" r="textAreaRight" b="textAreaBottom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20000">
                <a:srgbClr val="008abf">
                  <a:alpha val="45098"/>
                </a:srgbClr>
              </a:gs>
              <a:gs pos="100000">
                <a:srgbClr val="00a0a8">
                  <a:alpha val="30196"/>
                </a:srgbClr>
              </a:gs>
            </a:gsLst>
            <a:lin ang="162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800" spc="-1" strike="noStrike">
              <a:solidFill>
                <a:srgbClr val="000000"/>
              </a:solidFill>
              <a:latin typeface="Constantia"/>
              <a:ea typeface="DejaVu Sans"/>
            </a:endParaRPr>
          </a:p>
        </p:txBody>
      </p:sp>
      <p:grpSp>
        <p:nvGrpSpPr>
          <p:cNvPr id="48" name="Группа 1"/>
          <p:cNvGrpSpPr/>
          <p:nvPr/>
        </p:nvGrpSpPr>
        <p:grpSpPr>
          <a:xfrm>
            <a:off x="-26640" y="-17640"/>
            <a:ext cx="9194400" cy="1081800"/>
            <a:chOff x="-26640" y="-17640"/>
            <a:chExt cx="9194400" cy="1081800"/>
          </a:xfrm>
        </p:grpSpPr>
        <p:sp>
          <p:nvSpPr>
            <p:cNvPr id="49" name="Полилиния 11"/>
            <p:cNvSpPr/>
            <p:nvPr/>
          </p:nvSpPr>
          <p:spPr>
            <a:xfrm rot="21435600">
              <a:off x="-16200" y="200520"/>
              <a:ext cx="9160200" cy="644760"/>
            </a:xfrm>
            <a:custGeom>
              <a:avLst/>
              <a:gdLst>
                <a:gd name="textAreaLeft" fmla="*/ 0 w 9160200"/>
                <a:gd name="textAreaRight" fmla="*/ 9162720 w 9160200"/>
                <a:gd name="textAreaTop" fmla="*/ 0 h 644760"/>
                <a:gd name="textAreaBottom" fmla="*/ 647280 h 644760"/>
              </a:gdLst>
              <a:ahLst/>
              <a:rect l="textAreaLeft" t="textAreaTop" r="textAreaRight" b="textAreaBottom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>
              <a:solidFill>
                <a:srgbClr val="09b7b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n-US" sz="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0" name="Полилиния 12"/>
            <p:cNvSpPr/>
            <p:nvPr/>
          </p:nvSpPr>
          <p:spPr>
            <a:xfrm rot="21435600">
              <a:off x="-12240" y="275760"/>
              <a:ext cx="9172800" cy="526320"/>
            </a:xfrm>
            <a:custGeom>
              <a:avLst/>
              <a:gdLst>
                <a:gd name="textAreaLeft" fmla="*/ 0 w 9172800"/>
                <a:gd name="textAreaRight" fmla="*/ 9175320 w 9172800"/>
                <a:gd name="textAreaTop" fmla="*/ 0 h 526320"/>
                <a:gd name="textAreaBottom" fmla="*/ 528840 h 526320"/>
              </a:gdLst>
              <a:ahLst/>
              <a:rect l="textAreaLeft" t="textAreaTop" r="textAreaRight" b="textAreaBottom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>
              <a:solidFill>
                <a:srgbClr val="0f6fc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n-US" sz="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650160"/>
            <a:ext cx="8226720" cy="1249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920240"/>
            <a:ext cx="25560" cy="4431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rmAutofit fontScale="9000"/>
          </a:bodyPr>
          <a:p>
            <a:pPr marL="38880" indent="-2916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77760" indent="-2916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16640" indent="-2592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55520" indent="-1944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194400" indent="-1944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33280" indent="-1944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272160" indent="-1944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84920" y="1920240"/>
            <a:ext cx="25560" cy="4431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rmAutofit fontScale="9000"/>
          </a:bodyPr>
          <a:p>
            <a:pPr marL="38880" indent="-2916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77760" indent="-2916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16640" indent="-2592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55520" indent="-1944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194400" indent="-1944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33280" indent="-1944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272160" indent="-1944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ftr" idx="4"/>
          </p:nvPr>
        </p:nvSpPr>
        <p:spPr>
          <a:xfrm>
            <a:off x="2666880" y="6356520"/>
            <a:ext cx="3349800" cy="3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 type="sldNum" idx="5"/>
          </p:nvPr>
        </p:nvSpPr>
        <p:spPr>
          <a:xfrm>
            <a:off x="7924680" y="6356520"/>
            <a:ext cx="759240" cy="3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35c75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DFE2952-69FA-47BB-B78D-6A6FF8E49488}" type="slidenum">
              <a:rPr b="0" lang="ru-RU" sz="1200" spc="-1" strike="noStrike">
                <a:solidFill>
                  <a:srgbClr val="035c75"/>
                </a:solidFill>
                <a:latin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6" name="PlaceHolder 6"/>
          <p:cNvSpPr>
            <a:spLocks noGrp="1"/>
          </p:cNvSpPr>
          <p:nvPr>
            <p:ph type="dt" idx="6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Полилиния 6" hidden="1"/>
          <p:cNvSpPr/>
          <p:nvPr/>
        </p:nvSpPr>
        <p:spPr>
          <a:xfrm>
            <a:off x="-9360" y="-7920"/>
            <a:ext cx="9160200" cy="1038600"/>
          </a:xfrm>
          <a:custGeom>
            <a:avLst/>
            <a:gdLst>
              <a:gd name="textAreaLeft" fmla="*/ 0 w 9160200"/>
              <a:gd name="textAreaRight" fmla="*/ 9162720 w 9160200"/>
              <a:gd name="textAreaTop" fmla="*/ 0 h 1038600"/>
              <a:gd name="textAreaBottom" fmla="*/ 1041120 h 1038600"/>
            </a:gdLst>
            <a:ahLst/>
            <a:rect l="textAreaLeft" t="textAreaTop" r="textAreaRight" b="textAreaBottom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4a0">
                  <a:alpha val="45098"/>
                </a:srgbClr>
              </a:gs>
              <a:gs pos="100000">
                <a:srgbClr val="00c4cd">
                  <a:alpha val="55294"/>
                </a:srgbClr>
              </a:gs>
            </a:gsLst>
            <a:lin ang="54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800" spc="-1" strike="noStrike">
              <a:solidFill>
                <a:srgbClr val="000000"/>
              </a:solidFill>
              <a:latin typeface="Constantia"/>
              <a:ea typeface="DejaVu Sans"/>
            </a:endParaRPr>
          </a:p>
        </p:txBody>
      </p:sp>
      <p:sp>
        <p:nvSpPr>
          <p:cNvPr id="94" name="Полилиния 7" hidden="1"/>
          <p:cNvSpPr/>
          <p:nvPr/>
        </p:nvSpPr>
        <p:spPr>
          <a:xfrm>
            <a:off x="4381560" y="-7920"/>
            <a:ext cx="4759560" cy="635400"/>
          </a:xfrm>
          <a:custGeom>
            <a:avLst/>
            <a:gdLst>
              <a:gd name="textAreaLeft" fmla="*/ 0 w 4759560"/>
              <a:gd name="textAreaRight" fmla="*/ 4762080 w 4759560"/>
              <a:gd name="textAreaTop" fmla="*/ 0 h 635400"/>
              <a:gd name="textAreaBottom" fmla="*/ 637920 h 635400"/>
            </a:gdLst>
            <a:ahLst/>
            <a:rect l="textAreaLeft" t="textAreaTop" r="textAreaRight" b="textAreaBottom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20000">
                <a:srgbClr val="008abf">
                  <a:alpha val="45098"/>
                </a:srgbClr>
              </a:gs>
              <a:gs pos="100000">
                <a:srgbClr val="00a0a8">
                  <a:alpha val="30196"/>
                </a:srgbClr>
              </a:gs>
            </a:gsLst>
            <a:lin ang="162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800" spc="-1" strike="noStrike">
              <a:solidFill>
                <a:srgbClr val="000000"/>
              </a:solidFill>
              <a:latin typeface="Constantia"/>
              <a:ea typeface="DejaVu Sans"/>
            </a:endParaRPr>
          </a:p>
        </p:txBody>
      </p:sp>
      <p:grpSp>
        <p:nvGrpSpPr>
          <p:cNvPr id="95" name="Группа 1"/>
          <p:cNvGrpSpPr/>
          <p:nvPr/>
        </p:nvGrpSpPr>
        <p:grpSpPr>
          <a:xfrm>
            <a:off x="-26640" y="-17640"/>
            <a:ext cx="9194400" cy="1081800"/>
            <a:chOff x="-26640" y="-17640"/>
            <a:chExt cx="9194400" cy="1081800"/>
          </a:xfrm>
        </p:grpSpPr>
        <p:sp>
          <p:nvSpPr>
            <p:cNvPr id="96" name="Полилиния 11"/>
            <p:cNvSpPr/>
            <p:nvPr/>
          </p:nvSpPr>
          <p:spPr>
            <a:xfrm rot="21435600">
              <a:off x="-16200" y="200520"/>
              <a:ext cx="9160200" cy="644760"/>
            </a:xfrm>
            <a:custGeom>
              <a:avLst/>
              <a:gdLst>
                <a:gd name="textAreaLeft" fmla="*/ 0 w 9160200"/>
                <a:gd name="textAreaRight" fmla="*/ 9162720 w 9160200"/>
                <a:gd name="textAreaTop" fmla="*/ 0 h 644760"/>
                <a:gd name="textAreaBottom" fmla="*/ 647280 h 644760"/>
              </a:gdLst>
              <a:ahLst/>
              <a:rect l="textAreaLeft" t="textAreaTop" r="textAreaRight" b="textAreaBottom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>
              <a:solidFill>
                <a:srgbClr val="09b7b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n-US" sz="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97" name="Полилиния 12"/>
            <p:cNvSpPr/>
            <p:nvPr/>
          </p:nvSpPr>
          <p:spPr>
            <a:xfrm rot="21435600">
              <a:off x="-12240" y="275760"/>
              <a:ext cx="9172800" cy="526320"/>
            </a:xfrm>
            <a:custGeom>
              <a:avLst/>
              <a:gdLst>
                <a:gd name="textAreaLeft" fmla="*/ 0 w 9172800"/>
                <a:gd name="textAreaRight" fmla="*/ 9175320 w 9172800"/>
                <a:gd name="textAreaTop" fmla="*/ 0 h 526320"/>
                <a:gd name="textAreaBottom" fmla="*/ 528840 h 526320"/>
              </a:gdLst>
              <a:ahLst/>
              <a:rect l="textAreaLeft" t="textAreaTop" r="textAreaRight" b="textAreaBottom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>
              <a:solidFill>
                <a:srgbClr val="0f6fc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n-US" sz="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98" name="Прямоугольник с одним вырезанным скругленным углом 4"/>
          <p:cNvSpPr/>
          <p:nvPr/>
        </p:nvSpPr>
        <p:spPr>
          <a:xfrm flipV="1" rot="420000">
            <a:off x="3162600" y="1104120"/>
            <a:ext cx="5254920" cy="411156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cap="rnd" w="3175">
            <a:solidFill>
              <a:srgbClr val="c0c0c0"/>
            </a:solidFill>
            <a:round/>
          </a:ln>
          <a:effectLst>
            <a:outerShdw algn="tl" blurRad="63360" dir="7494149" dist="37750" kx="100000" rotWithShape="0" sx="98500" sy="10008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800" spc="-1" strike="noStrike">
              <a:solidFill>
                <a:schemeClr val="lt1"/>
              </a:solidFill>
              <a:latin typeface="Constantia"/>
              <a:ea typeface="DejaVu Sans"/>
            </a:endParaRPr>
          </a:p>
        </p:txBody>
      </p:sp>
      <p:sp>
        <p:nvSpPr>
          <p:cNvPr id="99" name="Прямоугольный треугольник 5"/>
          <p:cNvSpPr/>
          <p:nvPr/>
        </p:nvSpPr>
        <p:spPr>
          <a:xfrm flipV="1" rot="420000">
            <a:off x="8003160" y="5355720"/>
            <a:ext cx="152640" cy="152280"/>
          </a:xfrm>
          <a:prstGeom prst="rtTriangle">
            <a:avLst/>
          </a:prstGeom>
          <a:solidFill>
            <a:srgbClr val="ffffff"/>
          </a:solidFill>
          <a:ln>
            <a:solidFill>
              <a:srgbClr val="ffffff"/>
            </a:solidFill>
            <a:bevel/>
          </a:ln>
          <a:effectLst>
            <a:outerShdw algn="tl" blurRad="19800" dir="12881710" dist="5692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6840" bIns="6840" anchor="ctr">
            <a:noAutofit/>
          </a:bodyPr>
          <a:p>
            <a:pPr algn="ctr">
              <a:lnSpc>
                <a:spcPct val="100000"/>
              </a:lnSpc>
            </a:pPr>
            <a:endParaRPr b="0" lang="en-US" sz="800" spc="-1" strike="noStrike">
              <a:solidFill>
                <a:schemeClr val="lt1"/>
              </a:solidFill>
              <a:latin typeface="Constantia"/>
              <a:ea typeface="DejaVu Sans"/>
            </a:endParaRPr>
          </a:p>
        </p:txBody>
      </p:sp>
      <p:sp>
        <p:nvSpPr>
          <p:cNvPr id="100" name="Полилиния 6"/>
          <p:cNvSpPr/>
          <p:nvPr/>
        </p:nvSpPr>
        <p:spPr>
          <a:xfrm flipV="1">
            <a:off x="-6480" y="5810760"/>
            <a:ext cx="9160200" cy="1038600"/>
          </a:xfrm>
          <a:custGeom>
            <a:avLst/>
            <a:gdLst>
              <a:gd name="textAreaLeft" fmla="*/ 0 w 9160200"/>
              <a:gd name="textAreaRight" fmla="*/ 9162720 w 9160200"/>
              <a:gd name="textAreaTop" fmla="*/ -1440 h 1038600"/>
              <a:gd name="textAreaBottom" fmla="*/ 1039680 h 1038600"/>
            </a:gdLst>
            <a:ahLst/>
            <a:rect l="textAreaLeft" t="textAreaTop" r="textAreaRight" b="textAreaBottom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4a0">
                  <a:alpha val="45098"/>
                </a:srgbClr>
              </a:gs>
              <a:gs pos="100000">
                <a:srgbClr val="00c4cd">
                  <a:alpha val="55294"/>
                </a:srgbClr>
              </a:gs>
            </a:gsLst>
            <a:lin ang="54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800" spc="-1" strike="noStrike">
              <a:solidFill>
                <a:srgbClr val="000000"/>
              </a:solidFill>
              <a:latin typeface="Constantia"/>
              <a:ea typeface="DejaVu Sans"/>
            </a:endParaRPr>
          </a:p>
        </p:txBody>
      </p:sp>
      <p:sp>
        <p:nvSpPr>
          <p:cNvPr id="101" name="Полилиния 7"/>
          <p:cNvSpPr/>
          <p:nvPr/>
        </p:nvSpPr>
        <p:spPr>
          <a:xfrm flipV="1">
            <a:off x="4381560" y="6216840"/>
            <a:ext cx="4759560" cy="635400"/>
          </a:xfrm>
          <a:custGeom>
            <a:avLst/>
            <a:gdLst>
              <a:gd name="textAreaLeft" fmla="*/ 0 w 4759560"/>
              <a:gd name="textAreaRight" fmla="*/ 4762080 w 4759560"/>
              <a:gd name="textAreaTop" fmla="*/ -1440 h 635400"/>
              <a:gd name="textAreaBottom" fmla="*/ 636480 h 635400"/>
            </a:gdLst>
            <a:ahLst/>
            <a:rect l="textAreaLeft" t="textAreaTop" r="textAreaRight" b="textAreaBottom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20000">
                <a:srgbClr val="008abf">
                  <a:alpha val="45098"/>
                </a:srgbClr>
              </a:gs>
              <a:gs pos="100000">
                <a:srgbClr val="00a0a8">
                  <a:alpha val="30196"/>
                </a:srgbClr>
              </a:gs>
            </a:gsLst>
            <a:lin ang="162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800" spc="-1" strike="noStrike">
              <a:solidFill>
                <a:srgbClr val="000000"/>
              </a:solidFill>
              <a:latin typeface="Constantia"/>
              <a:ea typeface="DejaVu Sans"/>
            </a:endParaRPr>
          </a:p>
        </p:txBody>
      </p:sp>
      <p:sp>
        <p:nvSpPr>
          <p:cNvPr id="102" name="PlaceHolder 1"/>
          <p:cNvSpPr>
            <a:spLocks noGrp="1"/>
          </p:cNvSpPr>
          <p:nvPr>
            <p:ph type="ftr" idx="7"/>
          </p:nvPr>
        </p:nvSpPr>
        <p:spPr>
          <a:xfrm>
            <a:off x="2666880" y="6356520"/>
            <a:ext cx="3349800" cy="3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sldNum" idx="8"/>
          </p:nvPr>
        </p:nvSpPr>
        <p:spPr>
          <a:xfrm>
            <a:off x="8077320" y="6356520"/>
            <a:ext cx="606600" cy="3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35c75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F975E3F-9F55-48A1-B6DE-34961C202191}" type="slidenum">
              <a:rPr b="0" lang="ru-RU" sz="1200" spc="-1" strike="noStrike">
                <a:solidFill>
                  <a:srgbClr val="035c75"/>
                </a:solidFill>
                <a:latin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dt" idx="9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.gif"/><Relationship Id="rId2" Type="http://schemas.openxmlformats.org/officeDocument/2006/relationships/slideLayout" Target="../slideLayouts/slideLayout16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Picture 2" descr="https://www.theforage.com/blog/wp-content/uploads/2022/09/accounting.jpg"/>
          <p:cNvPicPr/>
          <p:nvPr/>
        </p:nvPicPr>
        <p:blipFill>
          <a:blip r:embed="rId1"/>
          <a:stretch/>
        </p:blipFill>
        <p:spPr>
          <a:xfrm>
            <a:off x="251640" y="1124640"/>
            <a:ext cx="8566200" cy="5620680"/>
          </a:xfrm>
          <a:prstGeom prst="rect">
            <a:avLst/>
          </a:prstGeom>
          <a:ln w="0">
            <a:noFill/>
          </a:ln>
        </p:spPr>
      </p:pic>
      <p:sp>
        <p:nvSpPr>
          <p:cNvPr id="150" name="TextBox 9"/>
          <p:cNvSpPr/>
          <p:nvPr/>
        </p:nvSpPr>
        <p:spPr>
          <a:xfrm>
            <a:off x="539640" y="476640"/>
            <a:ext cx="8061840" cy="72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chemeClr val="accent1"/>
                </a:solidFill>
                <a:latin typeface="Arial"/>
                <a:ea typeface="DejaVu Sans"/>
              </a:rPr>
              <a:t>Совещание по годовым отчетам за 2023 г.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ffff00"/>
                </a:solidFill>
                <a:latin typeface="Arial"/>
                <a:ea typeface="DejaVu Sans"/>
              </a:rPr>
              <a:t>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TextBox 4"/>
          <p:cNvSpPr/>
          <p:nvPr/>
        </p:nvSpPr>
        <p:spPr>
          <a:xfrm>
            <a:off x="539640" y="1206000"/>
            <a:ext cx="3021480" cy="5204520"/>
          </a:xfrm>
          <a:prstGeom prst="rect">
            <a:avLst/>
          </a:prstGeom>
          <a:solidFill>
            <a:srgbClr val="729fc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 Форма ФСН № 30 (таб. 2700 – 2710),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 Форма ФСН № 30-село (таб. 2700),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 Отраслевая статистическая форма № 1-РБ «Сведения об оказании  медицинской помощи гражданам Республики Беларусь в государственных и муниципальных учреждениях здравоохранения Российской Федерации».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 Форма ФСН № 16-ВН «Сведения о причинах временной нетрудоспособности».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Сопоставление форм ФСН №№ 30, 14-ДС, 62, а также исполнения ГЗ, исполнения ТПГГ и Экспорт Медуслуг с формами № 62, 30 и 1-РБ.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ru-RU" sz="1400" spc="-1" strike="noStrike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ea typeface="DejaVu Sans"/>
              </a:rPr>
              <a:t>Наталья Геннадьевна Казарова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ru-RU" sz="1400" spc="-1" strike="noStrike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ea typeface="DejaVu Sans"/>
              </a:rPr>
              <a:t>т. (8772)210-323 доб. 108</a:t>
            </a:r>
            <a:r>
              <a:rPr b="1" lang="ru-RU" sz="1400" spc="-1" strike="noStrike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DejaVu Sans"/>
              </a:rPr>
              <a:t>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sldNum" idx="19"/>
          </p:nvPr>
        </p:nvSpPr>
        <p:spPr>
          <a:xfrm>
            <a:off x="7924680" y="6356520"/>
            <a:ext cx="759240" cy="3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35c75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31DE315-9506-4908-813B-BC1D1F2F5465}" type="slidenum">
              <a:rPr b="0" lang="ru-RU" sz="1200" spc="-1" strike="noStrike">
                <a:solidFill>
                  <a:srgbClr val="035c75"/>
                </a:solidFill>
                <a:latin typeface="Arial"/>
              </a:rPr>
              <a:t>7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2" name="Скругленный прямоугольник 6"/>
          <p:cNvSpPr/>
          <p:nvPr/>
        </p:nvSpPr>
        <p:spPr>
          <a:xfrm>
            <a:off x="3348000" y="1052640"/>
            <a:ext cx="2445480" cy="17254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0b529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70c0"/>
                </a:solidFill>
                <a:latin typeface="Times New Roman"/>
                <a:ea typeface="DejaVu Sans"/>
              </a:rPr>
              <a:t>Форма № 30,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70c0"/>
                </a:solidFill>
                <a:latin typeface="Times New Roman"/>
                <a:ea typeface="DejaVu Sans"/>
              </a:rPr>
              <a:t>Форма № 14-ДС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Овал 7"/>
          <p:cNvSpPr/>
          <p:nvPr/>
        </p:nvSpPr>
        <p:spPr>
          <a:xfrm>
            <a:off x="3132000" y="3429000"/>
            <a:ext cx="2805480" cy="20134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b529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i="1" lang="ru-RU" sz="3600" spc="-1" strike="noStrike">
                <a:solidFill>
                  <a:srgbClr val="7030a0"/>
                </a:solidFill>
                <a:latin typeface="Constantia"/>
                <a:ea typeface="DejaVu Sans"/>
              </a:rPr>
              <a:t>Форма № 62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Капля 8"/>
          <p:cNvSpPr/>
          <p:nvPr/>
        </p:nvSpPr>
        <p:spPr>
          <a:xfrm>
            <a:off x="467640" y="1917000"/>
            <a:ext cx="2517480" cy="2085480"/>
          </a:xfrm>
          <a:prstGeom prst="teardrop">
            <a:avLst>
              <a:gd name="adj" fmla="val 10000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b529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7030a0"/>
                </a:solidFill>
                <a:latin typeface="Constantia"/>
                <a:ea typeface="DejaVu Sans"/>
              </a:rPr>
              <a:t>Отчет об исполнении ГЗ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Капля 9"/>
          <p:cNvSpPr/>
          <p:nvPr/>
        </p:nvSpPr>
        <p:spPr>
          <a:xfrm>
            <a:off x="6156000" y="2133000"/>
            <a:ext cx="2589480" cy="2229480"/>
          </a:xfrm>
          <a:prstGeom prst="teardrop">
            <a:avLst>
              <a:gd name="adj" fmla="val 10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b529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7030a0"/>
                </a:solidFill>
                <a:latin typeface="Constantia"/>
                <a:ea typeface="DejaVu Sans"/>
              </a:rPr>
              <a:t>Исполнение ТПГГ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86" name="Прямая со стрелкой 11"/>
          <p:cNvCxnSpPr/>
          <p:nvPr/>
        </p:nvCxnSpPr>
        <p:spPr>
          <a:xfrm flipV="1">
            <a:off x="2915640" y="2780640"/>
            <a:ext cx="722880" cy="362880"/>
          </a:xfrm>
          <a:prstGeom prst="straightConnector1">
            <a:avLst/>
          </a:prstGeom>
          <a:ln w="0">
            <a:solidFill>
              <a:srgbClr val="10cf9b"/>
            </a:solidFill>
            <a:headEnd len="med" type="arrow" w="med"/>
            <a:tailEnd len="med" type="arrow" w="med"/>
          </a:ln>
        </p:spPr>
      </p:cxnSp>
      <p:cxnSp>
        <p:nvCxnSpPr>
          <p:cNvPr id="187" name="Прямая со стрелкой 18"/>
          <p:cNvCxnSpPr/>
          <p:nvPr/>
        </p:nvCxnSpPr>
        <p:spPr>
          <a:xfrm>
            <a:off x="5724000" y="2564640"/>
            <a:ext cx="578880" cy="290880"/>
          </a:xfrm>
          <a:prstGeom prst="straightConnector1">
            <a:avLst/>
          </a:prstGeom>
          <a:ln w="0">
            <a:solidFill>
              <a:srgbClr val="10cf9b"/>
            </a:solidFill>
            <a:headEnd len="med" type="arrow" w="med"/>
            <a:tailEnd len="med" type="arrow" w="med"/>
          </a:ln>
        </p:spPr>
      </p:cxnSp>
      <p:cxnSp>
        <p:nvCxnSpPr>
          <p:cNvPr id="188" name="Прямая со стрелкой 20"/>
          <p:cNvCxnSpPr>
            <a:endCxn id="182" idx="2"/>
          </p:cNvCxnSpPr>
          <p:nvPr/>
        </p:nvCxnSpPr>
        <p:spPr>
          <a:xfrm flipH="1" flipV="1">
            <a:off x="4570560" y="2778120"/>
            <a:ext cx="3600" cy="653760"/>
          </a:xfrm>
          <a:prstGeom prst="straightConnector1">
            <a:avLst/>
          </a:prstGeom>
          <a:ln w="0">
            <a:solidFill>
              <a:srgbClr val="10cf9b"/>
            </a:solidFill>
            <a:headEnd len="med" type="arrow" w="med"/>
            <a:tailEnd len="med" type="arrow" w="med"/>
          </a:ln>
        </p:spPr>
      </p:cxnSp>
      <p:cxnSp>
        <p:nvCxnSpPr>
          <p:cNvPr id="189" name="Прямая со стрелкой 40"/>
          <p:cNvCxnSpPr>
            <a:stCxn id="184" idx="1"/>
          </p:cNvCxnSpPr>
          <p:nvPr/>
        </p:nvCxnSpPr>
        <p:spPr>
          <a:xfrm>
            <a:off x="467640" y="2959560"/>
            <a:ext cx="2738880" cy="1264320"/>
          </a:xfrm>
          <a:prstGeom prst="straightConnector1">
            <a:avLst/>
          </a:prstGeom>
          <a:ln w="0">
            <a:solidFill>
              <a:srgbClr val="10cf9b"/>
            </a:solidFill>
            <a:headEnd len="med" type="arrow" w="med"/>
            <a:tailEnd len="med" type="arrow" w="med"/>
          </a:ln>
        </p:spPr>
      </p:cxnSp>
      <p:cxnSp>
        <p:nvCxnSpPr>
          <p:cNvPr id="190" name="Прямая со стрелкой 41"/>
          <p:cNvCxnSpPr>
            <a:stCxn id="183" idx="6"/>
            <a:endCxn id="185" idx="3"/>
          </p:cNvCxnSpPr>
          <p:nvPr/>
        </p:nvCxnSpPr>
        <p:spPr>
          <a:xfrm flipV="1">
            <a:off x="5937480" y="3247560"/>
            <a:ext cx="2808360" cy="1188720"/>
          </a:xfrm>
          <a:prstGeom prst="straightConnector1">
            <a:avLst/>
          </a:prstGeom>
          <a:ln w="0">
            <a:solidFill>
              <a:srgbClr val="10cf9b"/>
            </a:solidFill>
            <a:headEnd len="med" type="arrow" w="med"/>
            <a:tailEnd len="med" type="arrow" w="med"/>
          </a:ln>
        </p:spPr>
      </p:cxnSp>
      <p:cxnSp>
        <p:nvCxnSpPr>
          <p:cNvPr id="191" name="Скругленная соединительная линия 44"/>
          <p:cNvCxnSpPr>
            <a:stCxn id="184" idx="2"/>
            <a:endCxn id="185" idx="2"/>
          </p:cNvCxnSpPr>
          <p:nvPr/>
        </p:nvCxnSpPr>
        <p:spPr>
          <a:xfrm flipH="1" rot="16200000">
            <a:off x="4408200" y="1320120"/>
            <a:ext cx="360360" cy="5724720"/>
          </a:xfrm>
          <a:prstGeom prst="curvedConnector3">
            <a:avLst>
              <a:gd name="adj1" fmla="val 163300"/>
            </a:avLst>
          </a:prstGeom>
          <a:ln w="0">
            <a:solidFill>
              <a:srgbClr val="0bd0d9"/>
            </a:solidFill>
            <a:headEnd len="med" type="arrow" w="med"/>
            <a:tailEnd len="med" type="arrow" w="med"/>
          </a:ln>
        </p:spPr>
      </p:cxnSp>
      <p:sp>
        <p:nvSpPr>
          <p:cNvPr id="192" name="Прямоугольник 48"/>
          <p:cNvSpPr/>
          <p:nvPr/>
        </p:nvSpPr>
        <p:spPr>
          <a:xfrm>
            <a:off x="2627640" y="3429000"/>
            <a:ext cx="1221120" cy="213120"/>
          </a:xfrm>
          <a:prstGeom prst="rect">
            <a:avLst/>
          </a:prstGeom>
          <a:solidFill>
            <a:schemeClr val="bg1"/>
          </a:solidFill>
          <a:ln>
            <a:solidFill>
              <a:srgbClr val="0b529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800" spc="-1" strike="noStrike">
                <a:solidFill>
                  <a:srgbClr val="000000"/>
                </a:solidFill>
                <a:latin typeface="Constantia"/>
                <a:ea typeface="DejaVu Sans"/>
              </a:rPr>
              <a:t>По бюджету</a:t>
            </a:r>
            <a:endParaRPr b="0" lang="ru-RU" sz="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Прямоугольник 49"/>
          <p:cNvSpPr/>
          <p:nvPr/>
        </p:nvSpPr>
        <p:spPr>
          <a:xfrm>
            <a:off x="5652000" y="3789000"/>
            <a:ext cx="1005120" cy="213120"/>
          </a:xfrm>
          <a:prstGeom prst="rect">
            <a:avLst/>
          </a:prstGeom>
          <a:solidFill>
            <a:schemeClr val="bg1"/>
          </a:solidFill>
          <a:ln>
            <a:solidFill>
              <a:srgbClr val="0b529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800" spc="-1" strike="noStrike">
                <a:solidFill>
                  <a:srgbClr val="000000"/>
                </a:solidFill>
                <a:latin typeface="Constantia"/>
                <a:ea typeface="DejaVu Sans"/>
              </a:rPr>
              <a:t>По бюджету</a:t>
            </a:r>
            <a:endParaRPr b="0" lang="ru-RU" sz="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Прямоугольник 58"/>
          <p:cNvSpPr/>
          <p:nvPr/>
        </p:nvSpPr>
        <p:spPr>
          <a:xfrm>
            <a:off x="1115640" y="476640"/>
            <a:ext cx="7413840" cy="429120"/>
          </a:xfrm>
          <a:prstGeom prst="rect">
            <a:avLst/>
          </a:prstGeom>
          <a:solidFill>
            <a:srgbClr val="0f6fc6"/>
          </a:solidFill>
          <a:ln>
            <a:solidFill>
              <a:srgbClr val="0b529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chemeClr val="lt1"/>
                </a:solidFill>
                <a:latin typeface="Constantia"/>
                <a:ea typeface="DejaVu Sans"/>
              </a:rPr>
              <a:t>Сопоставление отчетных форм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457200" y="704880"/>
            <a:ext cx="8226720" cy="11401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360">
            <a:noFill/>
          </a:ln>
        </p:spPr>
        <p:txBody>
          <a:bodyPr numCol="1" spcCol="0" lIns="0" rIns="0" tIns="0" bIns="0" anchor="b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5000" spc="-1" strike="noStrike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</a:rPr>
              <a:t>СПАСИБО ЗА ВНИМАНИЕ!!!</a:t>
            </a:r>
            <a:endParaRPr b="0" lang="ru-RU" sz="5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sldNum" idx="20"/>
          </p:nvPr>
        </p:nvSpPr>
        <p:spPr>
          <a:xfrm>
            <a:off x="7924680" y="6356520"/>
            <a:ext cx="759240" cy="3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35c75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E7AD8DE-867A-4261-BAAA-CFAA0D6CDEA4}" type="slidenum">
              <a:rPr b="0" lang="ru-RU" sz="1200" spc="-1" strike="noStrike">
                <a:solidFill>
                  <a:srgbClr val="035c75"/>
                </a:solidFill>
                <a:latin typeface="Arial"/>
              </a:rPr>
              <a:t>7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97" name="Picture 2" descr="https://bipbap.ru/wp-content/uploads/2020/05/433715282.gif"/>
          <p:cNvPicPr/>
          <p:nvPr/>
        </p:nvPicPr>
        <p:blipFill>
          <a:blip r:embed="rId1"/>
          <a:stretch/>
        </p:blipFill>
        <p:spPr>
          <a:xfrm>
            <a:off x="1043640" y="1917000"/>
            <a:ext cx="7269840" cy="476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sldNum" idx="13"/>
          </p:nvPr>
        </p:nvSpPr>
        <p:spPr>
          <a:xfrm>
            <a:off x="7924680" y="6356520"/>
            <a:ext cx="759240" cy="3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35c75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16FEE1F-B4F5-4823-B4C2-32AF31D98833}" type="slidenum">
              <a:rPr b="0" lang="ru-RU" sz="1200" spc="-1" strike="noStrike">
                <a:solidFill>
                  <a:srgbClr val="035c75"/>
                </a:solidFill>
                <a:latin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153" name=""/>
          <p:cNvGraphicFramePr/>
          <p:nvPr/>
        </p:nvGraphicFramePr>
        <p:xfrm>
          <a:off x="933480" y="1080000"/>
          <a:ext cx="7706160" cy="3149280"/>
        </p:xfrm>
        <a:graphic>
          <a:graphicData uri="http://schemas.openxmlformats.org/drawingml/2006/table">
            <a:tbl>
              <a:tblPr/>
              <a:tblGrid>
                <a:gridCol w="2072160"/>
                <a:gridCol w="438120"/>
                <a:gridCol w="708120"/>
                <a:gridCol w="724320"/>
                <a:gridCol w="575280"/>
                <a:gridCol w="623160"/>
                <a:gridCol w="700560"/>
                <a:gridCol w="623160"/>
                <a:gridCol w="546120"/>
                <a:gridCol w="695520"/>
              </a:tblGrid>
              <a:tr h="476280">
                <a:tc rowSpan="2"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Контингенты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5983b0"/>
                    </a:solidFill>
                  </a:tcPr>
                </a:tc>
                <a:tc rowSpan="2"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№</a:t>
                      </a:r>
                      <a:br>
                        <a:rPr sz="900"/>
                      </a:b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строки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5983b0"/>
                    </a:solidFill>
                  </a:tcPr>
                </a:tc>
                <a:tc gridSpan="2"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Число посещений </a:t>
                      </a:r>
                      <a:br>
                        <a:rPr sz="900"/>
                      </a:b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врачей-стоматологов (из т. 2100), ед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5983b0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rowSpan="2"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Вылечено зубов, ед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5983b0"/>
                    </a:solidFill>
                  </a:tcPr>
                </a:tc>
                <a:tc gridSpan="2"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из них (гр. 6)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5983b0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rowSpan="2"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Удалено зубов, ед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5983b0"/>
                    </a:solidFill>
                  </a:tcPr>
                </a:tc>
                <a:tc rowSpan="2"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из них</a:t>
                      </a:r>
                      <a:br>
                        <a:rPr sz="900"/>
                      </a:b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постоян-</a:t>
                      </a:r>
                      <a:br>
                        <a:rPr sz="900"/>
                      </a:b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ных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5983b0"/>
                    </a:solidFill>
                  </a:tcPr>
                </a:tc>
                <a:tc rowSpan="2"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Всего санировано, чел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5983b0"/>
                    </a:solidFill>
                  </a:tcPr>
                </a:tc>
              </a:tr>
              <a:tr h="7326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всего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5983b0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из них</a:t>
                      </a:r>
                      <a:br>
                        <a:rPr sz="900"/>
                      </a:b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первичных</a:t>
                      </a:r>
                      <a:r>
                        <a:rPr b="0" lang="ru-RU" sz="900" spc="-1" strike="noStrike" baseline="3300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5983b0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постоянных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5983b0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по поводу ослож-ненного кариеса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5983b0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219960"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5983b0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5983b0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5983b0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5983b0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5983b0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5983b0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5983b0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5983b0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5983b0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5983b0"/>
                    </a:solidFill>
                  </a:tcPr>
                </a:tc>
              </a:tr>
              <a:tr h="3481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Bef>
                          <a:spcPts val="170"/>
                        </a:spcBef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5983b0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ts val="567"/>
                        </a:lnSpc>
                        <a:spcBef>
                          <a:spcPts val="170"/>
                        </a:spcBef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5983b0"/>
                    </a:solidFill>
                  </a:tcPr>
                </a:tc>
                <a:tc gridSpan="8"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b="1" lang="ru-RU" sz="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Строка 1 по графе 3 должна быть равна сумме посещений, указанных в таблице 2100 по сумме строк 88+89+90+91+92 и сумме граф 3+9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5983b0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4042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Bef>
                          <a:spcPts val="170"/>
                        </a:spcBef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Из них стр. 1: 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408600" indent="-306360">
                        <a:lnSpc>
                          <a:spcPct val="115000"/>
                        </a:lnSpc>
                        <a:spcBef>
                          <a:spcPts val="170"/>
                        </a:spcBef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дети до 14 лет включительно 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5983b0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ts val="567"/>
                        </a:lnSpc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5983b0"/>
                    </a:solidFill>
                  </a:tcPr>
                </a:tc>
                <a:tc gridSpan="8" rowSpan="2"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b="1" lang="ru-RU" sz="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Сумма строк 4+5 по графе 3 должна быть равна сумме посещений, указанных в таблице 2100 по сумме строк 88+89+90+91+92 и сумме граф 5+12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5983b0"/>
                    </a:solidFill>
                  </a:tcPr>
                </a:tc>
                <a:tc hMerge="1" rowSpan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 rowSpan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 rowSpan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 rowSpan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 rowSpan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 rowSpan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 rowSpan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237240">
                <a:tc>
                  <a:txBody>
                    <a:bodyPr anchor="t">
                      <a:noAutofit/>
                    </a:bodyPr>
                    <a:p>
                      <a:pPr marL="408600" indent="-306360">
                        <a:lnSpc>
                          <a:spcPct val="115000"/>
                        </a:lnSpc>
                        <a:spcBef>
                          <a:spcPts val="170"/>
                        </a:spcBef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дети 15</a:t>
                      </a:r>
                      <a:r>
                        <a:rPr b="0" lang="en-US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–17 лет включительно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5983b0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ts val="567"/>
                        </a:lnSpc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5983b0"/>
                    </a:solidFill>
                  </a:tcPr>
                </a:tc>
                <a:tc vMerge="1" gridSpan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481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Bef>
                          <a:spcPts val="170"/>
                        </a:spcBef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Сельские жители (из стр. 1)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5983b0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ts val="567"/>
                        </a:lnSpc>
                        <a:spcBef>
                          <a:spcPts val="170"/>
                        </a:spcBef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5983b0"/>
                    </a:solidFill>
                  </a:tcPr>
                </a:tc>
                <a:tc gridSpan="8"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b="1" lang="ru-RU" sz="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Строка 6 по графе 3 должна быть равна сумме посещений, указанных в таблице 2100 по сумме строк 88+89+90+91+92 и сумме граф 4+10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5983b0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826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Bef>
                          <a:spcPts val="170"/>
                        </a:spcBef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 передвижных стоматологических кабинетах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5983b0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ts val="567"/>
                        </a:lnSpc>
                        <a:spcBef>
                          <a:spcPts val="170"/>
                        </a:spcBef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5983b0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endParaRPr b="1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5983b0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endParaRPr b="1" lang="en-US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5983b0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endParaRPr b="1" lang="en-US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5983b0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endParaRPr b="1" lang="en-US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5983b0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endParaRPr b="1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5983b0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endParaRPr b="1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5983b0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endParaRPr b="1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5983b0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endParaRPr b="1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5983b0"/>
                    </a:solidFill>
                  </a:tcPr>
                </a:tc>
              </a:tr>
            </a:tbl>
          </a:graphicData>
        </a:graphic>
      </p:graphicFrame>
      <p:sp>
        <p:nvSpPr>
          <p:cNvPr id="154" name="Заголовок 2"/>
          <p:cNvSpPr/>
          <p:nvPr/>
        </p:nvSpPr>
        <p:spPr>
          <a:xfrm>
            <a:off x="900000" y="720000"/>
            <a:ext cx="7558920" cy="35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chemeClr val="accent1"/>
                </a:solidFill>
                <a:latin typeface="Montserrat"/>
                <a:ea typeface="Montserrat"/>
              </a:rPr>
              <a:t>Таблица 2710. Работа врачей-стоматологов</a:t>
            </a:r>
            <a:br>
              <a:rPr sz="1400"/>
            </a:b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4"/>
          <p:cNvSpPr/>
          <p:nvPr/>
        </p:nvSpPr>
        <p:spPr>
          <a:xfrm>
            <a:off x="180000" y="4228920"/>
            <a:ext cx="8639640" cy="2250720"/>
          </a:xfrm>
          <a:prstGeom prst="rect">
            <a:avLst/>
          </a:prstGeom>
          <a:solidFill>
            <a:schemeClr val="accent1"/>
          </a:solidFill>
          <a:ln w="9360">
            <a:solidFill>
              <a:srgbClr val="4a7ebb"/>
            </a:solidFill>
            <a:miter/>
          </a:ln>
          <a:effectLst>
            <a:outerShdw blurRad="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numCol="1" spcCol="0" lIns="0" rIns="0" tIns="0" bIns="0" anchor="b">
            <a:normAutofit/>
          </a:bodyPr>
          <a:p>
            <a:pPr marL="457200" algn="ctr">
              <a:lnSpc>
                <a:spcPct val="100000"/>
              </a:lnSpc>
              <a:tabLst>
                <a:tab algn="l" pos="0"/>
              </a:tabLst>
            </a:pPr>
            <a:r>
              <a:rPr b="0" lang="ru-RU" sz="2400" spc="-1" strike="noStrike">
                <a:solidFill>
                  <a:srgbClr val="ffff00"/>
                </a:solidFill>
                <a:latin typeface="Calibri"/>
              </a:rPr>
              <a:t>КОНТРОЛЬ таб. 2700 и 2710 ф. №30:</a:t>
            </a:r>
            <a:br>
              <a:rPr sz="2400"/>
            </a:br>
            <a:r>
              <a:rPr b="0" lang="ru-RU" sz="2400" spc="-1" strike="noStrike">
                <a:solidFill>
                  <a:srgbClr val="ffff00"/>
                </a:solidFill>
                <a:latin typeface="Calibri"/>
              </a:rPr>
              <a:t>Разница строк 1-4-5 гр. 6 «Вылечено зубов» и гр. 7 «из них постоянных» - это разница на взрослых и должна быть =!!!</a:t>
            </a:r>
            <a:br>
              <a:rPr sz="2400"/>
            </a:br>
            <a:r>
              <a:rPr b="0" lang="ru-RU" sz="2400" spc="-1" strike="noStrike">
                <a:solidFill>
                  <a:srgbClr val="ffff00"/>
                </a:solidFill>
                <a:latin typeface="Calibri"/>
              </a:rPr>
              <a:t>Разница строк 1-4-5 гр. 9 «Удалено зубов» и гр. 10 «из них постоянных» - тоже разница на взрослых и также должна =!!!</a:t>
            </a:r>
            <a:br>
              <a:rPr sz="2400"/>
            </a:br>
            <a:r>
              <a:rPr b="0" lang="ru-RU" sz="2400" spc="-1" strike="noStrike">
                <a:solidFill>
                  <a:srgbClr val="ffff00"/>
                </a:solidFill>
                <a:latin typeface="Calibri"/>
              </a:rPr>
              <a:t>В противном случае — обязательна пояснительная!!!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sldNum" idx="14"/>
          </p:nvPr>
        </p:nvSpPr>
        <p:spPr>
          <a:xfrm>
            <a:off x="7924680" y="6356520"/>
            <a:ext cx="759240" cy="3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35c75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566BBF7-5FB6-4684-A9B6-19EA903FBC8B}" type="slidenum">
              <a:rPr b="0" lang="ru-RU" sz="1200" spc="-1" strike="noStrike">
                <a:solidFill>
                  <a:srgbClr val="035c75"/>
                </a:solidFill>
                <a:latin typeface="Arial"/>
              </a:rPr>
              <a:t>2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157" name="Таблица 9"/>
          <p:cNvGraphicFramePr/>
          <p:nvPr/>
        </p:nvGraphicFramePr>
        <p:xfrm>
          <a:off x="467640" y="1124640"/>
          <a:ext cx="8422560" cy="2805480"/>
        </p:xfrm>
        <a:graphic>
          <a:graphicData uri="http://schemas.openxmlformats.org/drawingml/2006/table">
            <a:tbl>
              <a:tblPr/>
              <a:tblGrid>
                <a:gridCol w="1800000"/>
                <a:gridCol w="432000"/>
                <a:gridCol w="648000"/>
                <a:gridCol w="460080"/>
                <a:gridCol w="563760"/>
                <a:gridCol w="449280"/>
                <a:gridCol w="446760"/>
                <a:gridCol w="446760"/>
                <a:gridCol w="591840"/>
                <a:gridCol w="591840"/>
                <a:gridCol w="694080"/>
                <a:gridCol w="604440"/>
                <a:gridCol w="694080"/>
              </a:tblGrid>
              <a:tr h="1008000">
                <a:tc rowSpan="3">
                  <a:txBody>
                    <a:bodyPr lIns="42840" rIns="428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Наименование 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2840" marR="42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3">
                  <a:txBody>
                    <a:bodyPr lIns="42840" rIns="42840" anchor="ctr">
                      <a:noAutofit/>
                    </a:bodyPr>
                    <a:p>
                      <a:pPr algn="ctr">
                        <a:lnSpc>
                          <a:spcPts val="901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№</a:t>
                      </a:r>
                      <a:br>
                        <a:rPr sz="1100"/>
                      </a:b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стро-ки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2840" marR="42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gridSpan="3">
                  <a:txBody>
                    <a:bodyPr lIns="42840" rIns="428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Число посещений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2840" marR="42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3">
                  <a:txBody>
                    <a:bodyPr lIns="42840" rIns="428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Из общего числа посещений (из графы 3) сделано по поводу</a:t>
                      </a:r>
                      <a:br>
                        <a:rPr sz="1100"/>
                      </a:b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заболеваний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2840" marR="42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5">
                  <a:txBody>
                    <a:bodyPr lIns="42840" rIns="428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Число посещений врачами </a:t>
                      </a: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 дому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2840" marR="42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2854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rowSpan="2">
                  <a:txBody>
                    <a:bodyPr lIns="42840" rIns="42840" anchor="b">
                      <a:noAutofit/>
                    </a:bodyPr>
                    <a:p>
                      <a:pPr algn="ctr">
                        <a:lnSpc>
                          <a:spcPts val="901"/>
                        </a:lnSpc>
                      </a:pP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ts val="901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Times New Roman"/>
                          <a:ea typeface="Times New Roman"/>
                        </a:rPr>
                        <a:t>врачей, включая профилак-тические –  всего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42840" marR="42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 lIns="42840" rIns="42840" anchor="ctr">
                      <a:noAutofit/>
                    </a:bodyPr>
                    <a:p>
                      <a:pPr algn="ctr">
                        <a:lnSpc>
                          <a:spcPts val="901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из них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2840" marR="42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rowSpan="2">
                  <a:txBody>
                    <a:bodyPr lIns="42840" rIns="42840" anchor="ctr">
                      <a:noAutofit/>
                    </a:bodyPr>
                    <a:p>
                      <a:pPr algn="ctr">
                        <a:lnSpc>
                          <a:spcPts val="901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сель-скими жителя-ми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2840" marR="42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 lIns="42840" rIns="42840" anchor="ctr">
                      <a:noAutofit/>
                    </a:bodyPr>
                    <a:p>
                      <a:pPr algn="ctr">
                        <a:lnSpc>
                          <a:spcPts val="901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взрос-лыми</a:t>
                      </a:r>
                      <a:br>
                        <a:rPr sz="1100"/>
                      </a:b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18 лет</a:t>
                      </a:r>
                      <a:br>
                        <a:rPr sz="1100"/>
                      </a:b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 более 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2840" marR="42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 lIns="42840" rIns="42840" anchor="ctr">
                      <a:noAutofit/>
                    </a:bodyPr>
                    <a:p>
                      <a:pPr algn="ctr">
                        <a:lnSpc>
                          <a:spcPts val="901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детьми</a:t>
                      </a:r>
                      <a:br>
                        <a:rPr sz="1100"/>
                      </a:b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0–17 лет 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2840" marR="42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 lIns="42840" rIns="428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Times New Roman"/>
                          <a:ea typeface="Times New Roman"/>
                        </a:rPr>
                        <a:t>всего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2840" marR="42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 lIns="42840" rIns="42840" anchor="ctr">
                      <a:noAutofit/>
                    </a:bodyPr>
                    <a:p>
                      <a:pPr algn="ctr">
                        <a:lnSpc>
                          <a:spcPts val="901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</a:rPr>
                        <a:t>из них сельских жителей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2840" marR="42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 lIns="42840" rIns="42840" anchor="ctr">
                      <a:noAutofit/>
                    </a:bodyPr>
                    <a:p>
                      <a:pPr algn="ctr">
                        <a:lnSpc>
                          <a:spcPts val="901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из графы 9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2840" marR="42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rowSpan="2">
                  <a:txBody>
                    <a:bodyPr lIns="42840" rIns="42840" anchor="ctr">
                      <a:noAutofit/>
                    </a:bodyPr>
                    <a:p>
                      <a:pPr algn="ctr">
                        <a:lnSpc>
                          <a:spcPts val="901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из графы 12 </a:t>
                      </a:r>
                      <a:br>
                        <a:rPr sz="1100"/>
                      </a:b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 поводу заболеваний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2840" marR="42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2265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42840" rIns="42840" anchor="ctr">
                      <a:noAutofit/>
                    </a:bodyPr>
                    <a:p>
                      <a:pPr algn="ctr">
                        <a:lnSpc>
                          <a:spcPts val="901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</a:rPr>
                        <a:t>сельскими жителями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2840" marR="42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lIns="42840" rIns="42840" anchor="ctr">
                      <a:noAutofit/>
                    </a:bodyPr>
                    <a:p>
                      <a:pPr algn="ctr">
                        <a:lnSpc>
                          <a:spcPts val="901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Times New Roman"/>
                          <a:ea typeface="Times New Roman"/>
                        </a:rPr>
                        <a:t>детьми</a:t>
                      </a:r>
                      <a:br>
                        <a:rPr sz="1100"/>
                      </a:b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Times New Roman"/>
                          <a:ea typeface="Times New Roman"/>
                        </a:rPr>
                        <a:t>0–17 лет 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2840" marR="42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42840" rIns="42840" anchor="ctr">
                      <a:noAutofit/>
                    </a:bodyPr>
                    <a:p>
                      <a:pPr algn="ctr">
                        <a:lnSpc>
                          <a:spcPts val="901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 поводу заболева-ний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2840" marR="42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2840" rIns="42840" anchor="ctr">
                      <a:noAutofit/>
                    </a:bodyPr>
                    <a:p>
                      <a:pPr algn="ctr">
                        <a:lnSpc>
                          <a:spcPts val="901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Times New Roman"/>
                          <a:ea typeface="Times New Roman"/>
                        </a:rPr>
                        <a:t>детей </a:t>
                      </a:r>
                      <a:br>
                        <a:rPr sz="1100"/>
                      </a:b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Times New Roman"/>
                          <a:ea typeface="Times New Roman"/>
                        </a:rPr>
                        <a:t>0</a:t>
                      </a: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Times New Roman"/>
                          <a:ea typeface="Times New Roman"/>
                        </a:rPr>
                        <a:t>–</a:t>
                      </a: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Times New Roman"/>
                          <a:ea typeface="Times New Roman"/>
                        </a:rPr>
                        <a:t>17 лет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2840" marR="42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285480">
                <a:tc>
                  <a:txBody>
                    <a:bodyPr lIns="42840" rIns="428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6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b="0" lang="ru-RU" sz="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2840" marR="42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2840" rIns="428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6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b="0" lang="ru-RU" sz="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2840" marR="42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2840" rIns="428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Times New Roman"/>
                          <a:ea typeface="Times New Roman"/>
                        </a:rPr>
                        <a:t>3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2840" marR="42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42840" rIns="42840" anchor="ctr">
                      <a:noAutofit/>
                    </a:bodyPr>
                    <a:p>
                      <a:pPr algn="ctr">
                        <a:lnSpc>
                          <a:spcPts val="901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</a:rPr>
                        <a:t>4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2840" marR="42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lIns="42840" rIns="42840" anchor="ctr">
                      <a:noAutofit/>
                    </a:bodyPr>
                    <a:p>
                      <a:pPr algn="ctr">
                        <a:lnSpc>
                          <a:spcPts val="901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Times New Roman"/>
                          <a:ea typeface="Times New Roman"/>
                        </a:rPr>
                        <a:t>5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2840" marR="42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lIns="42840" rIns="428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2840" marR="42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2840" rIns="428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2840" marR="42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2840" rIns="428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2840" marR="42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2840" rIns="428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Times New Roman"/>
                          <a:ea typeface="Times New Roman"/>
                        </a:rPr>
                        <a:t>9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2840" marR="42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42840" rIns="428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</a:rPr>
                        <a:t>10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2840" marR="42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lIns="42840" rIns="42840" anchor="ctr">
                      <a:noAutofit/>
                    </a:bodyPr>
                    <a:p>
                      <a:pPr algn="ctr">
                        <a:lnSpc>
                          <a:spcPts val="901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11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2840" marR="42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2840" rIns="42840" anchor="ctr">
                      <a:noAutofit/>
                    </a:bodyPr>
                    <a:p>
                      <a:pPr algn="ctr">
                        <a:lnSpc>
                          <a:spcPts val="901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Times New Roman"/>
                          <a:ea typeface="Times New Roman"/>
                        </a:rPr>
                        <a:t>12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2840" marR="42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lIns="42840" rIns="428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13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2840" marR="42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58" name="Rectangle 2"/>
          <p:cNvSpPr/>
          <p:nvPr/>
        </p:nvSpPr>
        <p:spPr>
          <a:xfrm>
            <a:off x="0" y="0"/>
            <a:ext cx="9141120" cy="4543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lIns="90000" rIns="90000" tIns="45000" bIns="45000" anchor="ctr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graphicFrame>
        <p:nvGraphicFramePr>
          <p:cNvPr id="159" name="Таблица 12"/>
          <p:cNvGraphicFramePr/>
          <p:nvPr/>
        </p:nvGraphicFramePr>
        <p:xfrm>
          <a:off x="467640" y="3933000"/>
          <a:ext cx="8423640" cy="2086560"/>
        </p:xfrm>
        <a:graphic>
          <a:graphicData uri="http://schemas.openxmlformats.org/drawingml/2006/table">
            <a:tbl>
              <a:tblPr/>
              <a:tblGrid>
                <a:gridCol w="1800000"/>
                <a:gridCol w="432000"/>
                <a:gridCol w="642960"/>
                <a:gridCol w="476280"/>
                <a:gridCol w="536760"/>
                <a:gridCol w="478800"/>
                <a:gridCol w="422280"/>
                <a:gridCol w="466920"/>
                <a:gridCol w="576000"/>
                <a:gridCol w="576000"/>
                <a:gridCol w="720000"/>
                <a:gridCol w="576000"/>
                <a:gridCol w="720000"/>
              </a:tblGrid>
              <a:tr h="390240">
                <a:tc>
                  <a:txBody>
                    <a:bodyPr lIns="42840" rIns="42840" anchor="t">
                      <a:noAutofit/>
                    </a:bodyPr>
                    <a:p>
                      <a:pPr marL="144000">
                        <a:lnSpc>
                          <a:spcPts val="11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стоматологи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2840" marR="42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42840" rIns="42840" anchor="ctr">
                      <a:noAutofit/>
                    </a:bodyPr>
                    <a:p>
                      <a:pPr algn="ctr">
                        <a:lnSpc>
                          <a:spcPts val="11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88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2840" marR="42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42840" rIns="42840" anchor="b">
                      <a:noAutofit/>
                    </a:bodyPr>
                    <a:p>
                      <a:endParaRPr b="0" lang="ru-RU" sz="800" spc="-1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anchor="b" marL="42840" marR="42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2840" rIns="42840" anchor="t">
                      <a:noAutofit/>
                    </a:bodyPr>
                    <a:p>
                      <a:endParaRPr b="0" lang="ru-RU" sz="800" spc="-1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anchor="t" marL="42840" marR="42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2840" rIns="42840" anchor="b">
                      <a:noAutofit/>
                    </a:bodyPr>
                    <a:p>
                      <a:endParaRPr b="0" lang="ru-RU" sz="800" spc="-1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anchor="b" marL="42840" marR="42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2840" rIns="42840" anchor="b">
                      <a:noAutofit/>
                    </a:bodyPr>
                    <a:p>
                      <a:endParaRPr b="0" lang="ru-RU" sz="800" spc="-1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anchor="b" marL="42840" marR="42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2840" rIns="42840" anchor="b">
                      <a:noAutofit/>
                    </a:bodyPr>
                    <a:p>
                      <a:endParaRPr b="0" lang="ru-RU" sz="800" spc="-1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anchor="b" marL="42840" marR="42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2840" rIns="42840" anchor="b">
                      <a:noAutofit/>
                    </a:bodyPr>
                    <a:p>
                      <a:endParaRPr b="0" lang="ru-RU" sz="800" spc="-1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anchor="b" marL="42840" marR="42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2840" rIns="42840" anchor="b">
                      <a:noAutofit/>
                    </a:bodyPr>
                    <a:p>
                      <a:endParaRPr b="0" lang="ru-RU" sz="800" spc="-1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anchor="b" marL="42840" marR="42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2840" rIns="42840" anchor="b">
                      <a:noAutofit/>
                    </a:bodyPr>
                    <a:p>
                      <a:endParaRPr b="0" lang="ru-RU" sz="800" spc="-1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anchor="b" marL="42840" marR="42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2840" rIns="42840" anchor="b">
                      <a:noAutofit/>
                    </a:bodyPr>
                    <a:p>
                      <a:endParaRPr b="0" lang="ru-RU" sz="800" spc="-1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anchor="b" marL="42840" marR="42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2840" rIns="42840" anchor="b">
                      <a:noAutofit/>
                    </a:bodyPr>
                    <a:p>
                      <a:endParaRPr b="0" lang="ru-RU" sz="800" spc="-1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anchor="b" marL="42840" marR="42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2840" rIns="42840" anchor="b">
                      <a:noAutofit/>
                    </a:bodyPr>
                    <a:p>
                      <a:endParaRPr b="0" lang="ru-RU" sz="800" spc="-1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anchor="b" marL="42840" marR="42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24080">
                <a:tc>
                  <a:txBody>
                    <a:bodyPr lIns="42840" rIns="42840" anchor="t">
                      <a:noAutofit/>
                    </a:bodyPr>
                    <a:p>
                      <a:pPr marL="144000">
                        <a:lnSpc>
                          <a:spcPts val="1199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стоматологи детские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2840" marR="42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42840" rIns="42840" anchor="ctr">
                      <a:noAutofit/>
                    </a:bodyPr>
                    <a:p>
                      <a:pPr algn="ctr">
                        <a:lnSpc>
                          <a:spcPts val="1199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89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2840" marR="42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42840" rIns="42840" anchor="b">
                      <a:noAutofit/>
                    </a:bodyPr>
                    <a:p>
                      <a:endParaRPr b="0" lang="ru-RU" sz="800" spc="-1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anchor="b" marL="42840" marR="42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2840" rIns="42840" anchor="t">
                      <a:noAutofit/>
                    </a:bodyPr>
                    <a:p>
                      <a:endParaRPr b="0" lang="ru-RU" sz="800" spc="-1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anchor="t" marL="42840" marR="42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2840" rIns="42840" anchor="b">
                      <a:noAutofit/>
                    </a:bodyPr>
                    <a:p>
                      <a:endParaRPr b="0" lang="ru-RU" sz="800" spc="-1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anchor="b" marL="42840" marR="42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2840" rIns="42840" anchor="b">
                      <a:noAutofit/>
                    </a:bodyPr>
                    <a:p>
                      <a:endParaRPr b="0" lang="ru-RU" sz="800" spc="-1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anchor="b" marL="42840" marR="42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2840" rIns="42840" anchor="b">
                      <a:noAutofit/>
                    </a:bodyPr>
                    <a:p>
                      <a:endParaRPr b="0" lang="ru-RU" sz="800" spc="-1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anchor="b" marL="42840" marR="42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2840" rIns="42840" anchor="b">
                      <a:noAutofit/>
                    </a:bodyPr>
                    <a:p>
                      <a:endParaRPr b="0" lang="ru-RU" sz="800" spc="-1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anchor="b" marL="42840" marR="42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2840" rIns="42840" anchor="b">
                      <a:noAutofit/>
                    </a:bodyPr>
                    <a:p>
                      <a:endParaRPr b="0" lang="ru-RU" sz="800" spc="-1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anchor="b" marL="42840" marR="42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2840" rIns="42840" anchor="b">
                      <a:noAutofit/>
                    </a:bodyPr>
                    <a:p>
                      <a:endParaRPr b="0" lang="ru-RU" sz="800" spc="-1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anchor="b" marL="42840" marR="42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2840" rIns="42840" anchor="b">
                      <a:noAutofit/>
                    </a:bodyPr>
                    <a:p>
                      <a:endParaRPr b="0" lang="ru-RU" sz="800" spc="-1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anchor="b" marL="42840" marR="42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2840" rIns="42840" anchor="b">
                      <a:noAutofit/>
                    </a:bodyPr>
                    <a:p>
                      <a:endParaRPr b="0" lang="ru-RU" sz="800" spc="-1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anchor="b" marL="42840" marR="42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2840" rIns="42840" anchor="b">
                      <a:noAutofit/>
                    </a:bodyPr>
                    <a:p>
                      <a:endParaRPr b="0" lang="ru-RU" sz="800" spc="-1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anchor="b" marL="42840" marR="42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24080">
                <a:tc>
                  <a:txBody>
                    <a:bodyPr lIns="42840" rIns="42840" anchor="t">
                      <a:noAutofit/>
                    </a:bodyPr>
                    <a:p>
                      <a:pPr marL="144000">
                        <a:lnSpc>
                          <a:spcPts val="1199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стоматологи-ортопеды 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2840" marR="42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42840" rIns="42840" anchor="ctr">
                      <a:noAutofit/>
                    </a:bodyPr>
                    <a:p>
                      <a:pPr algn="ctr">
                        <a:lnSpc>
                          <a:spcPts val="1199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90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2840" marR="42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42840" rIns="42840" anchor="b">
                      <a:noAutofit/>
                    </a:bodyPr>
                    <a:p>
                      <a:endParaRPr b="0" lang="ru-RU" sz="800" spc="-1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anchor="b" marL="42840" marR="42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2840" rIns="42840" anchor="t">
                      <a:noAutofit/>
                    </a:bodyPr>
                    <a:p>
                      <a:endParaRPr b="0" lang="ru-RU" sz="800" spc="-1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anchor="t" marL="42840" marR="42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2840" rIns="42840" anchor="b">
                      <a:noAutofit/>
                    </a:bodyPr>
                    <a:p>
                      <a:endParaRPr b="0" lang="ru-RU" sz="800" spc="-1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anchor="b" marL="42840" marR="42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2840" rIns="42840" anchor="b">
                      <a:noAutofit/>
                    </a:bodyPr>
                    <a:p>
                      <a:endParaRPr b="0" lang="ru-RU" sz="800" spc="-1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anchor="b" marL="42840" marR="42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2840" rIns="42840" anchor="b">
                      <a:noAutofit/>
                    </a:bodyPr>
                    <a:p>
                      <a:endParaRPr b="0" lang="ru-RU" sz="800" spc="-1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anchor="b" marL="42840" marR="42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2840" rIns="42840" anchor="b">
                      <a:noAutofit/>
                    </a:bodyPr>
                    <a:p>
                      <a:endParaRPr b="0" lang="ru-RU" sz="800" spc="-1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anchor="b" marL="42840" marR="42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2840" rIns="42840" anchor="b">
                      <a:noAutofit/>
                    </a:bodyPr>
                    <a:p>
                      <a:endParaRPr b="0" lang="ru-RU" sz="800" spc="-1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anchor="b" marL="42840" marR="42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2840" rIns="42840" anchor="b">
                      <a:noAutofit/>
                    </a:bodyPr>
                    <a:p>
                      <a:endParaRPr b="0" lang="ru-RU" sz="800" spc="-1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anchor="b" marL="42840" marR="42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2840" rIns="42840" anchor="b">
                      <a:noAutofit/>
                    </a:bodyPr>
                    <a:p>
                      <a:endParaRPr b="0" lang="ru-RU" sz="800" spc="-1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anchor="b" marL="42840" marR="42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2840" rIns="42840" anchor="b">
                      <a:noAutofit/>
                    </a:bodyPr>
                    <a:p>
                      <a:endParaRPr b="0" lang="ru-RU" sz="800" spc="-1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anchor="b" marL="42840" marR="42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2840" rIns="42840" anchor="b">
                      <a:noAutofit/>
                    </a:bodyPr>
                    <a:p>
                      <a:endParaRPr b="0" lang="ru-RU" sz="800" spc="-1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anchor="b" marL="42840" marR="42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24080">
                <a:tc>
                  <a:txBody>
                    <a:bodyPr lIns="42840" rIns="42840" anchor="t">
                      <a:noAutofit/>
                    </a:bodyPr>
                    <a:p>
                      <a:pPr marL="144000">
                        <a:lnSpc>
                          <a:spcPts val="1199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стоматологи-терапевты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2840" marR="42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42840" rIns="42840" anchor="ctr">
                      <a:noAutofit/>
                    </a:bodyPr>
                    <a:p>
                      <a:pPr algn="ctr">
                        <a:lnSpc>
                          <a:spcPts val="1199"/>
                        </a:lnSpc>
                        <a:spcBef>
                          <a:spcPts val="201"/>
                        </a:spcBef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91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2840" marR="42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42840" rIns="42840" anchor="b">
                      <a:noAutofit/>
                    </a:bodyPr>
                    <a:p>
                      <a:endParaRPr b="0" lang="ru-RU" sz="800" spc="-1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anchor="b" marL="42840" marR="42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2840" rIns="42840" anchor="t">
                      <a:noAutofit/>
                    </a:bodyPr>
                    <a:p>
                      <a:endParaRPr b="0" lang="ru-RU" sz="800" spc="-1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anchor="t" marL="42840" marR="42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2840" rIns="42840" anchor="b">
                      <a:noAutofit/>
                    </a:bodyPr>
                    <a:p>
                      <a:endParaRPr b="0" lang="ru-RU" sz="800" spc="-1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anchor="b" marL="42840" marR="42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2840" rIns="42840" anchor="b">
                      <a:noAutofit/>
                    </a:bodyPr>
                    <a:p>
                      <a:endParaRPr b="0" lang="ru-RU" sz="800" spc="-1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anchor="b" marL="42840" marR="42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2840" rIns="42840" anchor="b">
                      <a:noAutofit/>
                    </a:bodyPr>
                    <a:p>
                      <a:endParaRPr b="0" lang="ru-RU" sz="800" spc="-1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anchor="b" marL="42840" marR="42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2840" rIns="42840" anchor="b">
                      <a:noAutofit/>
                    </a:bodyPr>
                    <a:p>
                      <a:endParaRPr b="0" lang="ru-RU" sz="800" spc="-1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anchor="b" marL="42840" marR="42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2840" rIns="42840" anchor="b">
                      <a:noAutofit/>
                    </a:bodyPr>
                    <a:p>
                      <a:endParaRPr b="0" lang="ru-RU" sz="800" spc="-1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anchor="b" marL="42840" marR="42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2840" rIns="42840" anchor="b">
                      <a:noAutofit/>
                    </a:bodyPr>
                    <a:p>
                      <a:endParaRPr b="0" lang="ru-RU" sz="800" spc="-1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anchor="b" marL="42840" marR="42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2840" rIns="42840" anchor="b">
                      <a:noAutofit/>
                    </a:bodyPr>
                    <a:p>
                      <a:endParaRPr b="0" lang="ru-RU" sz="800" spc="-1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anchor="b" marL="42840" marR="42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2840" rIns="42840" anchor="b">
                      <a:noAutofit/>
                    </a:bodyPr>
                    <a:p>
                      <a:endParaRPr b="0" lang="ru-RU" sz="800" spc="-1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anchor="b" marL="42840" marR="42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2840" rIns="42840" anchor="b">
                      <a:noAutofit/>
                    </a:bodyPr>
                    <a:p>
                      <a:endParaRPr b="0" lang="ru-RU" sz="800" spc="-1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anchor="b" marL="42840" marR="42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24080">
                <a:tc>
                  <a:txBody>
                    <a:bodyPr lIns="42840" rIns="42840" anchor="t">
                      <a:noAutofit/>
                    </a:bodyPr>
                    <a:p>
                      <a:pPr marL="144000">
                        <a:lnSpc>
                          <a:spcPts val="1199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стоматологи-хирурги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2840" marR="42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42840" rIns="42840" anchor="ctr">
                      <a:noAutofit/>
                    </a:bodyPr>
                    <a:p>
                      <a:pPr algn="ctr">
                        <a:lnSpc>
                          <a:spcPts val="1199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92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2840" marR="42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42840" rIns="42840" anchor="b">
                      <a:noAutofit/>
                    </a:bodyPr>
                    <a:p>
                      <a:endParaRPr b="0" lang="ru-RU" sz="800" spc="-1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anchor="b" marL="42840" marR="42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2840" rIns="42840" anchor="t">
                      <a:noAutofit/>
                    </a:bodyPr>
                    <a:p>
                      <a:endParaRPr b="0" lang="ru-RU" sz="800" spc="-1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anchor="t" marL="42840" marR="42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2840" rIns="42840" anchor="b">
                      <a:noAutofit/>
                    </a:bodyPr>
                    <a:p>
                      <a:endParaRPr b="0" lang="ru-RU" sz="800" spc="-1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anchor="b" marL="42840" marR="42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2840" rIns="42840" anchor="b">
                      <a:noAutofit/>
                    </a:bodyPr>
                    <a:p>
                      <a:endParaRPr b="0" lang="ru-RU" sz="800" spc="-1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anchor="b" marL="42840" marR="42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2840" rIns="42840" anchor="b">
                      <a:noAutofit/>
                    </a:bodyPr>
                    <a:p>
                      <a:endParaRPr b="0" lang="ru-RU" sz="800" spc="-1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anchor="b" marL="42840" marR="42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2840" rIns="42840" anchor="b">
                      <a:noAutofit/>
                    </a:bodyPr>
                    <a:p>
                      <a:endParaRPr b="0" lang="ru-RU" sz="800" spc="-1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anchor="b" marL="42840" marR="42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2840" rIns="42840" anchor="b">
                      <a:noAutofit/>
                    </a:bodyPr>
                    <a:p>
                      <a:endParaRPr b="0" lang="ru-RU" sz="800" spc="-1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anchor="b" marL="42840" marR="42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2840" rIns="42840" anchor="b">
                      <a:noAutofit/>
                    </a:bodyPr>
                    <a:p>
                      <a:endParaRPr b="0" lang="ru-RU" sz="800" spc="-1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anchor="b" marL="42840" marR="42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2840" rIns="42840" anchor="b">
                      <a:noAutofit/>
                    </a:bodyPr>
                    <a:p>
                      <a:endParaRPr b="0" lang="ru-RU" sz="800" spc="-1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anchor="b" marL="42840" marR="42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2840" rIns="42840" anchor="b">
                      <a:noAutofit/>
                    </a:bodyPr>
                    <a:p>
                      <a:endParaRPr b="0" lang="ru-RU" sz="800" spc="-1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anchor="b" marL="42840" marR="42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2840" rIns="42840" anchor="b">
                      <a:noAutofit/>
                    </a:bodyPr>
                    <a:p>
                      <a:endParaRPr b="0" lang="ru-RU" sz="800" spc="-1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anchor="b" marL="42840" marR="42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60" name="Rectangle 3"/>
          <p:cNvSpPr/>
          <p:nvPr/>
        </p:nvSpPr>
        <p:spPr>
          <a:xfrm>
            <a:off x="467640" y="752400"/>
            <a:ext cx="8422200" cy="2415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ctr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1000" spc="-1" strike="noStrike">
                <a:solidFill>
                  <a:srgbClr val="000000"/>
                </a:solidFill>
                <a:latin typeface="Arial"/>
                <a:ea typeface="Times New Roman"/>
              </a:rPr>
              <a:t>    </a:t>
            </a:r>
            <a:r>
              <a:rPr b="1" lang="ru-RU" sz="1000" spc="-1" strike="noStrike">
                <a:solidFill>
                  <a:srgbClr val="000000"/>
                </a:solidFill>
                <a:latin typeface="Arial"/>
                <a:ea typeface="Times New Roman"/>
              </a:rPr>
              <a:t>(2100)</a:t>
            </a: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Times New Roman"/>
              </a:rPr>
              <a:t>  </a:t>
            </a: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Times New Roman"/>
              </a:rPr>
              <a:t>	</a:t>
            </a: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Times New Roman"/>
              </a:rPr>
              <a:t>	</a:t>
            </a: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Times New Roman"/>
              </a:rPr>
              <a:t>	</a:t>
            </a: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Times New Roman"/>
              </a:rPr>
              <a:t>	</a:t>
            </a: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Times New Roman"/>
              </a:rPr>
              <a:t>	</a:t>
            </a: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Times New Roman"/>
              </a:rPr>
              <a:t>	</a:t>
            </a: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Times New Roman"/>
              </a:rPr>
              <a:t>	</a:t>
            </a: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Times New Roman"/>
              </a:rPr>
              <a:t>Код по ОКЕИ: единица – 642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sldNum" idx="15"/>
          </p:nvPr>
        </p:nvSpPr>
        <p:spPr>
          <a:xfrm>
            <a:off x="7924680" y="6356520"/>
            <a:ext cx="759240" cy="3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35c75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41CA7B3-69AA-4382-99A4-3A11798A41B9}" type="slidenum">
              <a:rPr b="0" lang="ru-RU" sz="1200" spc="-1" strike="noStrike">
                <a:solidFill>
                  <a:srgbClr val="035c75"/>
                </a:solidFill>
                <a:latin typeface="Arial"/>
              </a:rPr>
              <a:t>2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162" name="Таблица 11"/>
          <p:cNvGraphicFramePr/>
          <p:nvPr/>
        </p:nvGraphicFramePr>
        <p:xfrm>
          <a:off x="827640" y="1340640"/>
          <a:ext cx="7846920" cy="4262040"/>
        </p:xfrm>
        <a:graphic>
          <a:graphicData uri="http://schemas.openxmlformats.org/drawingml/2006/table">
            <a:tbl>
              <a:tblPr/>
              <a:tblGrid>
                <a:gridCol w="1748160"/>
                <a:gridCol w="482040"/>
                <a:gridCol w="723240"/>
                <a:gridCol w="723240"/>
                <a:gridCol w="605520"/>
                <a:gridCol w="572400"/>
                <a:gridCol w="498600"/>
                <a:gridCol w="640080"/>
                <a:gridCol w="640800"/>
                <a:gridCol w="640800"/>
                <a:gridCol w="572400"/>
              </a:tblGrid>
              <a:tr h="1342440">
                <a:tc rowSpan="3">
                  <a:txBody>
                    <a:bodyPr lIns="43920" rIns="43920" anchor="ctr">
                      <a:noAutofit/>
                    </a:bodyPr>
                    <a:p>
                      <a:pPr algn="ctr">
                        <a:lnSpc>
                          <a:spcPts val="1001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Контингенты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3920" marR="43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3">
                  <a:txBody>
                    <a:bodyPr lIns="43920" rIns="43920" anchor="ctr">
                      <a:noAutofit/>
                    </a:bodyPr>
                    <a:p>
                      <a:pPr algn="ctr">
                        <a:lnSpc>
                          <a:spcPts val="1001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№</a:t>
                      </a:r>
                      <a:br>
                        <a:rPr sz="1200"/>
                      </a:b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строки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3920" marR="43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 lIns="43920" rIns="43920" anchor="ctr">
                      <a:noAutofit/>
                    </a:bodyPr>
                    <a:p>
                      <a:pPr algn="ctr">
                        <a:lnSpc>
                          <a:spcPts val="1001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Число посещений </a:t>
                      </a:r>
                      <a:br>
                        <a:rPr sz="1200"/>
                      </a:b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зубных врачей</a:t>
                      </a:r>
                      <a:br>
                        <a:rPr sz="1200"/>
                      </a:b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 гигиенистов стоматологических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3920" marR="43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rowSpan="3">
                  <a:txBody>
                    <a:bodyPr lIns="43920" rIns="43920" anchor="ctr">
                      <a:noAutofit/>
                    </a:bodyPr>
                    <a:p>
                      <a:pPr algn="ctr">
                        <a:lnSpc>
                          <a:spcPts val="1001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Вылечено зубов, ед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3920" marR="43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3">
                  <a:txBody>
                    <a:bodyPr lIns="43920" rIns="43920" anchor="ctr">
                      <a:noAutofit/>
                    </a:bodyPr>
                    <a:p>
                      <a:pPr algn="ctr">
                        <a:lnSpc>
                          <a:spcPts val="1001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Удалено зубов, ед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3920" marR="43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3">
                  <a:txBody>
                    <a:bodyPr lIns="23040" rIns="23040" anchor="ctr">
                      <a:noAutofit/>
                    </a:bodyPr>
                    <a:p>
                      <a:pPr algn="ctr">
                        <a:lnSpc>
                          <a:spcPts val="1001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Всего санировано, чел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23040" marR="230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gridSpan="3">
                  <a:txBody>
                    <a:bodyPr lIns="43920" rIns="43920" anchor="ctr">
                      <a:noAutofit/>
                    </a:bodyPr>
                    <a:p>
                      <a:pPr algn="ctr">
                        <a:lnSpc>
                          <a:spcPts val="1001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Профилактическая работа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3920" marR="43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rowSpan="3">
                  <a:txBody>
                    <a:bodyPr lIns="43920" rIns="43920" anchor="ctr">
                      <a:noAutofit/>
                    </a:bodyPr>
                    <a:p>
                      <a:pPr algn="ctr">
                        <a:lnSpc>
                          <a:spcPts val="1001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Проведен курс профилактики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3920" marR="43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355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rowSpan="2">
                  <a:txBody>
                    <a:bodyPr lIns="43920" rIns="43920" anchor="ctr">
                      <a:noAutofit/>
                    </a:bodyPr>
                    <a:p>
                      <a:pPr algn="ctr">
                        <a:lnSpc>
                          <a:spcPts val="1001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всего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3920" marR="43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3920" rIns="43920" anchor="ctr">
                      <a:noAutofit/>
                    </a:bodyPr>
                    <a:p>
                      <a:pPr algn="ctr">
                        <a:lnSpc>
                          <a:spcPts val="1001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из них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3920" marR="43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rowSpan="2">
                  <a:txBody>
                    <a:bodyPr lIns="43920" rIns="43920" anchor="ctr">
                      <a:noAutofit/>
                    </a:bodyPr>
                    <a:p>
                      <a:pPr>
                        <a:lnSpc>
                          <a:spcPts val="1001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осмотрено в порядке плановой санации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3920" marR="43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3920" rIns="43920" anchor="ctr">
                      <a:noAutofit/>
                    </a:bodyPr>
                    <a:p>
                      <a:pPr algn="ctr">
                        <a:lnSpc>
                          <a:spcPts val="1001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из гр. 12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3920" marR="43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3920" rIns="43920" anchor="ctr">
                      <a:noAutofit/>
                    </a:bodyPr>
                    <a:p>
                      <a:pPr algn="ctr">
                        <a:lnSpc>
                          <a:spcPts val="1001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из гр. 13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3920" marR="43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134244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43920" rIns="43920" anchor="ctr">
                      <a:noAutofit/>
                    </a:bodyPr>
                    <a:p>
                      <a:pPr algn="ctr">
                        <a:lnSpc>
                          <a:spcPts val="1001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 профилак-тической </a:t>
                      </a:r>
                      <a:br>
                        <a:rPr sz="1200"/>
                      </a:b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 иными  целями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3920" marR="43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43920" rIns="43920" anchor="ctr">
                      <a:noAutofit/>
                    </a:bodyPr>
                    <a:p>
                      <a:pPr algn="ctr">
                        <a:lnSpc>
                          <a:spcPts val="1001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нуждались </a:t>
                      </a:r>
                      <a:br>
                        <a:rPr sz="1200"/>
                      </a:b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 санации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3920" marR="43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3920" rIns="43920" anchor="ctr">
                      <a:noAutofit/>
                    </a:bodyPr>
                    <a:p>
                      <a:pPr algn="ctr">
                        <a:lnSpc>
                          <a:spcPts val="1001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санировано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3920" marR="43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35520">
                <a:tc>
                  <a:txBody>
                    <a:bodyPr lIns="43920" rIns="43920" anchor="t">
                      <a:noAutofit/>
                    </a:bodyPr>
                    <a:p>
                      <a:pPr algn="ctr">
                        <a:lnSpc>
                          <a:spcPts val="1001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3920" marR="43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3920" rIns="43920" anchor="t">
                      <a:noAutofit/>
                    </a:bodyPr>
                    <a:p>
                      <a:pPr algn="ctr">
                        <a:lnSpc>
                          <a:spcPts val="1001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3920" marR="43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3920" rIns="43920" anchor="ctr">
                      <a:noAutofit/>
                    </a:bodyPr>
                    <a:p>
                      <a:pPr algn="ctr">
                        <a:lnSpc>
                          <a:spcPts val="1001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3920" marR="43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3920" rIns="43920" anchor="ctr">
                      <a:noAutofit/>
                    </a:bodyPr>
                    <a:p>
                      <a:pPr algn="ctr">
                        <a:lnSpc>
                          <a:spcPts val="1001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3920" marR="43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3920" rIns="43920" anchor="ctr">
                      <a:noAutofit/>
                    </a:bodyPr>
                    <a:p>
                      <a:pPr algn="ctr">
                        <a:lnSpc>
                          <a:spcPts val="1001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3920" marR="43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3920" rIns="43920" anchor="ctr">
                      <a:noAutofit/>
                    </a:bodyPr>
                    <a:p>
                      <a:pPr algn="ctr">
                        <a:lnSpc>
                          <a:spcPts val="1001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3920" marR="43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3920" rIns="43920" anchor="ctr">
                      <a:noAutofit/>
                    </a:bodyPr>
                    <a:p>
                      <a:pPr algn="ctr">
                        <a:lnSpc>
                          <a:spcPts val="1001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11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3920" marR="43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3920" rIns="43920" anchor="ctr">
                      <a:noAutofit/>
                    </a:bodyPr>
                    <a:p>
                      <a:pPr algn="ctr">
                        <a:lnSpc>
                          <a:spcPts val="1001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3920" marR="43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3920" rIns="43920" anchor="ctr">
                      <a:noAutofit/>
                    </a:bodyPr>
                    <a:p>
                      <a:pPr algn="ctr">
                        <a:lnSpc>
                          <a:spcPts val="1001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13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3920" marR="43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3920" rIns="43920" anchor="ctr">
                      <a:noAutofit/>
                    </a:bodyPr>
                    <a:p>
                      <a:pPr algn="ctr">
                        <a:lnSpc>
                          <a:spcPts val="1001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14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3920" marR="43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3920" rIns="43920" anchor="ctr">
                      <a:noAutofit/>
                    </a:bodyPr>
                    <a:p>
                      <a:pPr algn="ctr">
                        <a:lnSpc>
                          <a:spcPts val="1001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15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3920" marR="43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88080">
                <a:tc>
                  <a:txBody>
                    <a:bodyPr lIns="43920" rIns="43920" anchor="ctr">
                      <a:noAutofit/>
                    </a:bodyPr>
                    <a:p>
                      <a:pPr>
                        <a:lnSpc>
                          <a:spcPts val="901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Всего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3920" marR="43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3920" rIns="43920" anchor="ctr">
                      <a:noAutofit/>
                    </a:bodyPr>
                    <a:p>
                      <a:pPr algn="ctr">
                        <a:lnSpc>
                          <a:spcPts val="901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3920" marR="43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3920" rIns="43920" anchor="ctr">
                      <a:noAutofit/>
                    </a:bodyPr>
                    <a:p>
                      <a:endParaRPr b="0" lang="ru-RU" sz="1200" spc="-1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anchor="ctr" marL="43920" marR="43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3920" rIns="43920" anchor="ctr">
                      <a:noAutofit/>
                    </a:bodyPr>
                    <a:p>
                      <a:endParaRPr b="0" lang="ru-RU" sz="1200" spc="-1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anchor="ctr" marL="43920" marR="43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3920" rIns="43920" anchor="ctr">
                      <a:noAutofit/>
                    </a:bodyPr>
                    <a:p>
                      <a:endParaRPr b="0" lang="ru-RU" sz="1200" spc="-1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anchor="ctr" marL="43920" marR="43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3920" rIns="43920" anchor="ctr">
                      <a:noAutofit/>
                    </a:bodyPr>
                    <a:p>
                      <a:endParaRPr b="0" lang="ru-RU" sz="1200" spc="-1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anchor="ctr" marL="43920" marR="43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3920" rIns="43920" anchor="ctr">
                      <a:noAutofit/>
                    </a:bodyPr>
                    <a:p>
                      <a:endParaRPr b="0" lang="ru-RU" sz="1200" spc="-1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anchor="ctr" marL="43920" marR="43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3920" rIns="43920" anchor="ctr">
                      <a:noAutofit/>
                    </a:bodyPr>
                    <a:p>
                      <a:endParaRPr b="0" lang="ru-RU" sz="1200" spc="-1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anchor="ctr" marL="43920" marR="43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3920" rIns="43920" anchor="ctr">
                      <a:noAutofit/>
                    </a:bodyPr>
                    <a:p>
                      <a:endParaRPr b="0" lang="ru-RU" sz="1200" spc="-1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anchor="ctr" marL="43920" marR="43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3920" rIns="43920" anchor="ctr">
                      <a:noAutofit/>
                    </a:bodyPr>
                    <a:p>
                      <a:endParaRPr b="0" lang="ru-RU" sz="1200" spc="-1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anchor="ctr" marL="43920" marR="43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3920" rIns="43920" anchor="ctr">
                      <a:noAutofit/>
                    </a:bodyPr>
                    <a:p>
                      <a:endParaRPr b="0" lang="ru-RU" sz="1200" spc="-1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anchor="ctr" marL="43920" marR="43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18040">
                <a:tc>
                  <a:txBody>
                    <a:bodyPr lIns="43920" rIns="43920" anchor="ctr">
                      <a:noAutofit/>
                    </a:bodyPr>
                    <a:p>
                      <a:pPr>
                        <a:lnSpc>
                          <a:spcPts val="901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 том числе, сельские жители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3920" marR="43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3920" rIns="43920" anchor="ctr">
                      <a:noAutofit/>
                    </a:bodyPr>
                    <a:p>
                      <a:pPr algn="ctr">
                        <a:lnSpc>
                          <a:spcPts val="901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3920" marR="43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3920" rIns="43920" anchor="ctr">
                      <a:noAutofit/>
                    </a:bodyPr>
                    <a:p>
                      <a:endParaRPr b="0" lang="ru-RU" sz="1200" spc="-1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anchor="ctr" marL="43920" marR="43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3920" rIns="43920" anchor="ctr">
                      <a:noAutofit/>
                    </a:bodyPr>
                    <a:p>
                      <a:endParaRPr b="0" lang="ru-RU" sz="1200" spc="-1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anchor="ctr" marL="43920" marR="43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3920" rIns="43920" anchor="ctr">
                      <a:noAutofit/>
                    </a:bodyPr>
                    <a:p>
                      <a:endParaRPr b="0" lang="ru-RU" sz="1200" spc="-1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anchor="ctr" marL="43920" marR="43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3920" rIns="43920" anchor="ctr">
                      <a:noAutofit/>
                    </a:bodyPr>
                    <a:p>
                      <a:endParaRPr b="0" lang="ru-RU" sz="1200" spc="-1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anchor="ctr" marL="43920" marR="43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3920" rIns="43920" anchor="ctr">
                      <a:noAutofit/>
                    </a:bodyPr>
                    <a:p>
                      <a:endParaRPr b="0" lang="ru-RU" sz="1200" spc="-1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anchor="ctr" marL="43920" marR="43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3920" rIns="43920" anchor="ctr">
                      <a:noAutofit/>
                    </a:bodyPr>
                    <a:p>
                      <a:endParaRPr b="0" lang="ru-RU" sz="1200" spc="-1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anchor="ctr" marL="43920" marR="43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3920" rIns="43920" anchor="ctr">
                      <a:noAutofit/>
                    </a:bodyPr>
                    <a:p>
                      <a:endParaRPr b="0" lang="ru-RU" sz="1200" spc="-1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anchor="ctr" marL="43920" marR="43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3920" rIns="43920" anchor="ctr">
                      <a:noAutofit/>
                    </a:bodyPr>
                    <a:p>
                      <a:endParaRPr b="0" lang="ru-RU" sz="1200" spc="-1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anchor="ctr" marL="43920" marR="43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3920" rIns="43920" anchor="ctr">
                      <a:noAutofit/>
                    </a:bodyPr>
                    <a:p>
                      <a:endParaRPr b="0" lang="ru-RU" sz="1200" spc="-1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anchor="ctr" marL="43920" marR="43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63" name="Rectangle 1"/>
          <p:cNvSpPr/>
          <p:nvPr/>
        </p:nvSpPr>
        <p:spPr>
          <a:xfrm>
            <a:off x="899640" y="937080"/>
            <a:ext cx="7845840" cy="3326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1600" spc="-1" strike="noStrike">
                <a:solidFill>
                  <a:srgbClr val="ff0000"/>
                </a:solidFill>
                <a:latin typeface="Arial"/>
                <a:ea typeface="Times New Roman"/>
              </a:rPr>
              <a:t>ТАБЛИЦА 2700 в форме № 30-село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609480" y="620640"/>
            <a:ext cx="2210040" cy="2135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45720" rIns="45720" tIns="45000" bIns="4500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04617b"/>
                </a:solidFill>
                <a:latin typeface="Calibri"/>
              </a:rPr>
              <a:t>К таблицам 2700 и 2710 ф. 30 и 30-село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/>
          </p:nvPr>
        </p:nvSpPr>
        <p:spPr>
          <a:xfrm>
            <a:off x="609480" y="2828880"/>
            <a:ext cx="2269080" cy="3109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64080" rIns="45720" tIns="45000" bIns="45000" anchor="t">
            <a:noAutofit/>
          </a:bodyPr>
          <a:p>
            <a:pPr indent="0">
              <a:lnSpc>
                <a:spcPct val="100000"/>
              </a:lnSpc>
              <a:spcBef>
                <a:spcPts val="249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Constantia"/>
              </a:rPr>
              <a:t>Прикрепить сканы с согласованием с заместителем  главного врача АРКСП  по лечебной работе Хуаде А.Х.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sldNum" idx="16"/>
          </p:nvPr>
        </p:nvSpPr>
        <p:spPr>
          <a:xfrm>
            <a:off x="8077320" y="6356520"/>
            <a:ext cx="606600" cy="3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35c75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3A35CA9-1265-41B3-A9B2-1545E3F6D425}" type="slidenum">
              <a:rPr b="0" lang="ru-RU" sz="1200" spc="-1" strike="noStrike">
                <a:solidFill>
                  <a:srgbClr val="035c75"/>
                </a:solidFill>
                <a:latin typeface="Arial"/>
              </a:rPr>
              <a:t>2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67" name="Picture 2" descr=""/>
          <p:cNvPicPr/>
          <p:nvPr/>
        </p:nvPicPr>
        <p:blipFill>
          <a:blip r:embed="rId1"/>
          <a:srcRect l="3462" t="0" r="3462" b="0"/>
          <a:stretch/>
        </p:blipFill>
        <p:spPr>
          <a:xfrm rot="420000">
            <a:off x="3481560" y="1240560"/>
            <a:ext cx="4559040" cy="3881520"/>
          </a:xfrm>
          <a:prstGeom prst="rect">
            <a:avLst/>
          </a:prstGeom>
          <a:ln w="9525">
            <a:noFill/>
          </a:ln>
        </p:spPr>
      </p:pic>
      <p:sp>
        <p:nvSpPr>
          <p:cNvPr id="168" name="PlaceHolder 8"/>
          <p:cNvSpPr txBox="1"/>
          <p:nvPr/>
        </p:nvSpPr>
        <p:spPr>
          <a:xfrm>
            <a:off x="1620000" y="5580000"/>
            <a:ext cx="7380000" cy="5400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45720" rIns="45720" tIns="45000" bIns="45000" anchor="b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3200" spc="-1" strike="noStrike">
                <a:solidFill>
                  <a:srgbClr val="f10d0c"/>
                </a:solidFill>
                <a:latin typeface="Calibri"/>
              </a:rPr>
              <a:t>УЕТы с 1 знаком после запятой!!!</a:t>
            </a:r>
            <a:endParaRPr b="0" lang="ru-RU" sz="3200" spc="-1" strike="noStrike">
              <a:solidFill>
                <a:srgbClr val="f10d0c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251640" y="821160"/>
            <a:ext cx="8782200" cy="1518120"/>
          </a:xfrm>
          <a:prstGeom prst="rect">
            <a:avLst/>
          </a:prstGeom>
          <a:solidFill>
            <a:schemeClr val="accent1"/>
          </a:solidFill>
          <a:ln w="9360">
            <a:solidFill>
              <a:srgbClr val="4a7ebb"/>
            </a:solidFill>
            <a:miter/>
          </a:ln>
          <a:effectLst>
            <a:outerShdw dist="23040" dir="5400000" blurRad="0" rotWithShape="0">
              <a:srgbClr val="000000">
                <a:alpha val="35000"/>
              </a:srgbClr>
            </a:outerShdw>
          </a:effectLst>
        </p:spPr>
        <p:txBody>
          <a:bodyPr numCol="1" spcCol="0" lIns="0" rIns="0" tIns="0" bIns="0" anchor="b">
            <a:normAutofit/>
          </a:bodyPr>
          <a:p>
            <a:pPr marL="457200"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ffff00"/>
                </a:solidFill>
                <a:latin typeface="Calibri"/>
              </a:rPr>
              <a:t>Отраслевая статистическая форма 1-РБ «Сведения об оказании  медицинской помощи гражданам Республики Беларусь в государственных и муниципальных учреждениях здравоохранения Российской Федерации».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Rectangle 1"/>
          <p:cNvSpPr/>
          <p:nvPr/>
        </p:nvSpPr>
        <p:spPr>
          <a:xfrm>
            <a:off x="323640" y="2301480"/>
            <a:ext cx="8638200" cy="42264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ctr">
            <a:spAutoFit/>
          </a:bodyPr>
          <a:p>
            <a:pPr marL="216000" indent="539640">
              <a:lnSpc>
                <a:spcPct val="100000"/>
              </a:lnSpc>
              <a:buClr>
                <a:srgbClr val="a50021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a50021"/>
                </a:solidFill>
                <a:latin typeface="Arial"/>
                <a:ea typeface="Times New Roman"/>
              </a:rPr>
              <a:t>Изменений в этой форме нет. Заполняется по условиям контроля.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16000" indent="539640">
              <a:lnSpc>
                <a:spcPct val="100000"/>
              </a:lnSpc>
              <a:buClr>
                <a:srgbClr val="a50021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a50021"/>
                </a:solidFill>
                <a:latin typeface="Arial"/>
                <a:ea typeface="Times New Roman"/>
              </a:rPr>
              <a:t>Заполняют: амбулаторно-поликлинические учреждения (подразделения) всех профилей, в т.ч. и стоматологические; больничные учреждения всех профилей и станции (отделения) скорой медицинской помощи.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16000" indent="539640">
              <a:lnSpc>
                <a:spcPct val="100000"/>
              </a:lnSpc>
              <a:buClr>
                <a:srgbClr val="a50021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a50021"/>
                </a:solidFill>
                <a:latin typeface="Arial"/>
                <a:ea typeface="Times New Roman"/>
              </a:rPr>
              <a:t>Необходимо сравнить данные с формами федерального проекта «Развитие экспорта медицинских услуг». При этом необходимо учесть, что в форме «иностранцы» вы подаете сведения накопительным итогом с января 2021 года. А форма 1-РБ за 2023 год.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16000" indent="539640">
              <a:lnSpc>
                <a:spcPct val="100000"/>
              </a:lnSpc>
              <a:buClr>
                <a:srgbClr val="a50021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a50021"/>
                </a:solidFill>
                <a:latin typeface="Arial"/>
                <a:ea typeface="Times New Roman"/>
              </a:rPr>
              <a:t>Разграничивать «граждан Республики Беларусь, </a:t>
            </a:r>
            <a:r>
              <a:rPr b="1" lang="ru-RU" sz="1600" spc="-1" strike="noStrike">
                <a:solidFill>
                  <a:srgbClr val="a50021"/>
                </a:solidFill>
                <a:latin typeface="Arial"/>
                <a:ea typeface="Times New Roman"/>
              </a:rPr>
              <a:t>постоянно проживающих </a:t>
            </a:r>
            <a:r>
              <a:rPr b="0" lang="ru-RU" sz="1600" spc="-1" strike="noStrike">
                <a:solidFill>
                  <a:srgbClr val="a50021"/>
                </a:solidFill>
                <a:latin typeface="Arial"/>
                <a:ea typeface="Times New Roman"/>
              </a:rPr>
              <a:t>в Российской Федерации» и «граждан Республики Беларусь, </a:t>
            </a:r>
            <a:r>
              <a:rPr b="1" lang="ru-RU" sz="1600" spc="-1" strike="noStrike">
                <a:solidFill>
                  <a:srgbClr val="a50021"/>
                </a:solidFill>
                <a:latin typeface="Arial"/>
                <a:ea typeface="Times New Roman"/>
              </a:rPr>
              <a:t>временно пребывающих и временно проживающих</a:t>
            </a:r>
            <a:r>
              <a:rPr b="0" lang="ru-RU" sz="1600" spc="-1" strike="noStrike">
                <a:solidFill>
                  <a:srgbClr val="a50021"/>
                </a:solidFill>
                <a:latin typeface="Arial"/>
                <a:ea typeface="Times New Roman"/>
              </a:rPr>
              <a:t> в Российской Федерации».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16000" indent="539640">
              <a:lnSpc>
                <a:spcPct val="100000"/>
              </a:lnSpc>
              <a:buClr>
                <a:srgbClr val="a50021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a50021"/>
                </a:solidFill>
                <a:latin typeface="Arial"/>
                <a:ea typeface="Times New Roman"/>
              </a:rPr>
              <a:t>В таблицах 1004, 2004 по строке 1.0 «Всего» не указываются факторы, влияющие на состояние здоровья и обращения в учреждения здравоохранения (код Z00-Z99 по МКБ-10). Эти факторы показываются только в строке 21.0.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16000" indent="539640">
              <a:lnSpc>
                <a:spcPct val="100000"/>
              </a:lnSpc>
              <a:buClr>
                <a:srgbClr val="a50021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a50021"/>
                </a:solidFill>
                <a:latin typeface="Arial"/>
                <a:ea typeface="Times New Roman"/>
              </a:rPr>
              <a:t>Заболеваемость, связанная с COVID-19 (U07.1-U07.2) указывается в строке 1.0 «Всего»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6"/>
          <p:cNvSpPr/>
          <p:nvPr/>
        </p:nvSpPr>
        <p:spPr>
          <a:xfrm>
            <a:off x="8077680" y="6356520"/>
            <a:ext cx="606600" cy="36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C7409A05-52DB-4C7E-8483-3CB3A5A3E9E2}" type="slidenum">
              <a:rPr b="0" lang="ru-RU" sz="1200" spc="-1" strike="noStrike">
                <a:solidFill>
                  <a:srgbClr val="035c75"/>
                </a:solidFill>
                <a:latin typeface="Arial"/>
                <a:ea typeface="DejaVu Sans"/>
              </a:rPr>
              <a:t>6</a:t>
            </a:fld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5"/>
          <p:cNvSpPr/>
          <p:nvPr/>
        </p:nvSpPr>
        <p:spPr>
          <a:xfrm>
            <a:off x="252000" y="833040"/>
            <a:ext cx="8782200" cy="1518120"/>
          </a:xfrm>
          <a:prstGeom prst="rect">
            <a:avLst/>
          </a:prstGeom>
          <a:solidFill>
            <a:schemeClr val="accent1"/>
          </a:solidFill>
          <a:ln w="9360">
            <a:solidFill>
              <a:srgbClr val="4a7ebb"/>
            </a:solidFill>
            <a:miter/>
          </a:ln>
          <a:effectLst>
            <a:outerShdw blurRad="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numCol="1" spcCol="0" lIns="0" rIns="0" tIns="0" bIns="0" anchor="b">
            <a:normAutofit/>
          </a:bodyPr>
          <a:p>
            <a:pPr marL="457200" algn="ctr">
              <a:lnSpc>
                <a:spcPct val="100000"/>
              </a:lnSpc>
              <a:tabLst>
                <a:tab algn="l" pos="0"/>
              </a:tabLst>
            </a:pPr>
            <a:r>
              <a:rPr b="0" lang="ru-RU" sz="2400" spc="-1" strike="noStrike">
                <a:solidFill>
                  <a:srgbClr val="ffff00"/>
                </a:solidFill>
                <a:latin typeface="Calibri"/>
                <a:ea typeface="DejaVu Sans"/>
              </a:rPr>
              <a:t>Отраслевая статистическая форма 1-РБ «Сведения об оказании  медицинской помощи гражданам Республики Беларусь в государственных и муниципальных учреждениях здравоохранения Российской Федерации».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Rectangle 4"/>
          <p:cNvSpPr/>
          <p:nvPr/>
        </p:nvSpPr>
        <p:spPr>
          <a:xfrm>
            <a:off x="323640" y="2730960"/>
            <a:ext cx="8638200" cy="32529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ctr">
            <a:spAutoFit/>
          </a:bodyPr>
          <a:p>
            <a:pPr marL="216000" indent="539640">
              <a:lnSpc>
                <a:spcPct val="100000"/>
              </a:lnSpc>
              <a:buClr>
                <a:srgbClr val="a50021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a50021"/>
                </a:solidFill>
                <a:latin typeface="Arial"/>
                <a:ea typeface="Times New Roman"/>
              </a:rPr>
              <a:t>Число граждан, обратившихся в медицинские организации (таб.1001), может быть меньше числа больных с зарегистрированными заболеваниями (таб.1004 стр.1.0) за счет того, что у одного больного может быть зарегистрировано более одного заболевания. В таком варианте обязательно должна быть предоставлена пояснительная записка.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16000" indent="539640">
              <a:lnSpc>
                <a:spcPct val="100000"/>
              </a:lnSpc>
              <a:buClr>
                <a:srgbClr val="a50021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a50021"/>
                </a:solidFill>
                <a:latin typeface="Arial"/>
                <a:ea typeface="Times New Roman"/>
              </a:rPr>
              <a:t>В случае наличия заболевания COVID-19, обязательно дополнительно предоставить пояснительные записки: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16000" indent="539640">
              <a:lnSpc>
                <a:spcPct val="100000"/>
              </a:lnSpc>
              <a:buClr>
                <a:srgbClr val="a50021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a50021"/>
                </a:solidFill>
                <a:latin typeface="Arial"/>
                <a:ea typeface="Times New Roman"/>
              </a:rPr>
              <a:t>К таб. 1004 с указанием числа зарегистрированных заболеваний COVID-19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16000" indent="539640">
              <a:lnSpc>
                <a:spcPct val="100000"/>
              </a:lnSpc>
              <a:buClr>
                <a:srgbClr val="a50021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a50021"/>
                </a:solidFill>
                <a:latin typeface="Arial"/>
                <a:ea typeface="Times New Roman"/>
              </a:rPr>
              <a:t>К таб. 2004 с указанием числа заболеваний и количества проведенных койко-дней, а также откуда поступил больной в стационар.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16000" indent="539640">
              <a:lnSpc>
                <a:spcPct val="100000"/>
              </a:lnSpc>
              <a:buClr>
                <a:srgbClr val="a50021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a50021"/>
                </a:solidFill>
                <a:latin typeface="Arial"/>
                <a:ea typeface="Times New Roman"/>
              </a:rPr>
              <a:t>Если граждане Республики Белорусь за медицинской помощью в 2023 году не обращались, то можно распечатать 1-ый и последний лист формы, подписать и сдать нам.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7"/>
          <p:cNvSpPr/>
          <p:nvPr/>
        </p:nvSpPr>
        <p:spPr>
          <a:xfrm>
            <a:off x="8077680" y="6356520"/>
            <a:ext cx="606600" cy="36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E2F1C711-B2CC-41B8-97A6-C4554FAE2E77}" type="slidenum">
              <a:rPr b="0" lang="ru-RU" sz="1200" spc="-1" strike="noStrike">
                <a:solidFill>
                  <a:srgbClr val="035c75"/>
                </a:solidFill>
                <a:latin typeface="Arial"/>
                <a:ea typeface="DejaVu Sans"/>
              </a:rPr>
              <a:t>7</a:t>
            </a:fld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sldNum" idx="17"/>
          </p:nvPr>
        </p:nvSpPr>
        <p:spPr>
          <a:xfrm>
            <a:off x="7924680" y="6356520"/>
            <a:ext cx="759240" cy="3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35c75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B02E7E1-2797-4841-827C-91D934C071A8}" type="slidenum">
              <a:rPr b="0" lang="ru-RU" sz="1200" spc="-1" strike="noStrike">
                <a:solidFill>
                  <a:srgbClr val="035c75"/>
                </a:solidFill>
                <a:latin typeface="Arial"/>
              </a:rPr>
              <a:t>7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6" name="Rectangle 1"/>
          <p:cNvSpPr/>
          <p:nvPr/>
        </p:nvSpPr>
        <p:spPr>
          <a:xfrm>
            <a:off x="467640" y="1487520"/>
            <a:ext cx="8350200" cy="34434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ctr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2000" spc="-1" strike="noStrike">
                <a:solidFill>
                  <a:srgbClr val="0070c0"/>
                </a:solidFill>
                <a:latin typeface="Arial"/>
                <a:ea typeface="Times New Roman"/>
              </a:rPr>
              <a:t>Заболеваемость, связанная с COVID-19</a:t>
            </a:r>
            <a:r>
              <a:rPr b="0" lang="ru-RU" sz="2000" spc="-1" strike="noStrike">
                <a:solidFill>
                  <a:srgbClr val="0070c0"/>
                </a:solidFill>
                <a:latin typeface="Arial"/>
                <a:ea typeface="Times New Roman"/>
              </a:rPr>
              <a:t> указывается в строке 1.0 «Всего», и таким образом: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2000" spc="-1" strike="noStrike">
                <a:solidFill>
                  <a:srgbClr val="0070c0"/>
                </a:solidFill>
                <a:latin typeface="Arial"/>
                <a:ea typeface="Times New Roman"/>
              </a:rPr>
              <a:t>в таблице 1004 разница между строкой 1.0 и суммой строк 2.0+3.0+4.0+5.0+6.0+7.0+8.0+9.0+10.0+11.0+12.0+13.0+14.0+15.0+ 16.0+ 17.0+18.0+19.0+20.0 по графам 4-5 соответственно указывает на случаи по заболеванию COVID-19 (U07.1-U07.2).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2000" spc="-1" strike="noStrike">
                <a:solidFill>
                  <a:srgbClr val="0070c0"/>
                </a:solidFill>
                <a:latin typeface="Arial"/>
                <a:ea typeface="Times New Roman"/>
              </a:rPr>
              <a:t>в таблице 2004, аналогично - разница между строкой 1.0 и суммой строк 2.0+3.0+4.0+5.0+6.0+7.0+8.0+9.0+10.0+11.0+12.0+13.0+14.0+15.0+ 16.0+17.0+18.0+19.0+20.0 по графам 4-21 соответственно указывает на случаи по заболеванию COVID-19 (U07.1-U07.2).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sldNum" idx="18"/>
          </p:nvPr>
        </p:nvSpPr>
        <p:spPr>
          <a:xfrm>
            <a:off x="7924680" y="6356520"/>
            <a:ext cx="759240" cy="3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35c75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2F6DEB7-7510-43C9-A4D1-9F73EB9BBBD4}" type="slidenum">
              <a:rPr b="0" lang="ru-RU" sz="1200" spc="-1" strike="noStrike">
                <a:solidFill>
                  <a:srgbClr val="035c75"/>
                </a:solidFill>
                <a:latin typeface="Arial"/>
              </a:rPr>
              <a:t>7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8" name="Прямоугольник 2"/>
          <p:cNvSpPr/>
          <p:nvPr/>
        </p:nvSpPr>
        <p:spPr>
          <a:xfrm>
            <a:off x="540000" y="900000"/>
            <a:ext cx="8279640" cy="899280"/>
          </a:xfrm>
          <a:prstGeom prst="rect">
            <a:avLst/>
          </a:prstGeom>
          <a:gradFill rotWithShape="0">
            <a:gsLst>
              <a:gs pos="0">
                <a:srgbClr val="ffffff">
                  <a:alpha val="87058"/>
                </a:srgbClr>
              </a:gs>
              <a:gs pos="100000">
                <a:srgbClr val="ffccff"/>
              </a:gs>
            </a:gsLst>
            <a:lin ang="54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DejaVu Sans"/>
              </a:rPr>
              <a:t>Форма №16-ВН «Сведения о причинах временной нетрудоспособности»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Rectangle 5"/>
          <p:cNvSpPr/>
          <p:nvPr/>
        </p:nvSpPr>
        <p:spPr>
          <a:xfrm>
            <a:off x="467640" y="2226600"/>
            <a:ext cx="8351640" cy="34441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ctr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80" name=""/>
          <p:cNvSpPr/>
          <p:nvPr/>
        </p:nvSpPr>
        <p:spPr>
          <a:xfrm>
            <a:off x="540000" y="1980000"/>
            <a:ext cx="8279280" cy="434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000000"/>
                </a:solidFill>
                <a:latin typeface="Arial"/>
                <a:ea typeface="DejaVu Sans"/>
              </a:rPr>
              <a:t>- Случаи временной нетрудоспособности, связанные с заболеванием COVID-19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000000"/>
                </a:solidFill>
                <a:latin typeface="Arial"/>
                <a:ea typeface="DejaVu Sans"/>
              </a:rPr>
              <a:t>указываются в строках 50-51 . Также эти данные указываются в строках 52-53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000000"/>
                </a:solidFill>
                <a:latin typeface="Arial"/>
                <a:ea typeface="DejaVu Sans"/>
              </a:rPr>
              <a:t>(всего по заболеваниям) и в строках 63-64 (итого по всем причинам).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000000"/>
                </a:solidFill>
                <a:latin typeface="Arial"/>
                <a:ea typeface="DejaVu Sans"/>
              </a:rPr>
              <a:t>- Случаи временной нетрудоспособности в связи с карантином по поводу COVID-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000000"/>
                </a:solidFill>
                <a:latin typeface="Arial"/>
                <a:ea typeface="DejaVu Sans"/>
              </a:rPr>
              <a:t>19 указываются в строках 61-62. Эти данные выделяются из строк 59-60.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000000"/>
                </a:solidFill>
                <a:latin typeface="Arial"/>
                <a:ea typeface="DejaVu Sans"/>
              </a:rPr>
              <a:t>- Строка 65 «Отпуск по беременности и родам». По факту родов (возрастная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000000"/>
                </a:solidFill>
                <a:latin typeface="Arial"/>
                <a:ea typeface="DejaVu Sans"/>
              </a:rPr>
              <a:t>категория женщин 45 лет и старше) представить подтверждение  (указать No б/л,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000000"/>
                </a:solidFill>
                <a:latin typeface="Arial"/>
                <a:ea typeface="DejaVu Sans"/>
              </a:rPr>
              <a:t>возраст женщины). В этой строке не указываются отпуска по уходу за детьми.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000000"/>
                </a:solidFill>
                <a:latin typeface="Arial"/>
                <a:ea typeface="DejaVu Sans"/>
              </a:rPr>
              <a:t>- Особое внимание: 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000000"/>
                </a:solidFill>
                <a:latin typeface="Arial"/>
                <a:ea typeface="DejaVu Sans"/>
              </a:rPr>
              <a:t>* по строкам 03 - 04 « из них: туберкулез » - средняя длительность листка временной нетрудоспособности не менее 90 дней;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000000"/>
                </a:solidFill>
                <a:latin typeface="Arial"/>
                <a:ea typeface="DejaVu Sans"/>
              </a:rPr>
              <a:t>* по строке 54 « из них: аборты (из стр.45) » - средняя длительность листка временной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000000"/>
                </a:solidFill>
                <a:latin typeface="Arial"/>
                <a:ea typeface="DejaVu Sans"/>
              </a:rPr>
              <a:t>нетрудоспособности 3-5 дней (эта строка выделяется отдельно из строки 45 и не включается в строку 64.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000000"/>
                </a:solidFill>
                <a:latin typeface="Arial"/>
                <a:ea typeface="DejaVu Sans"/>
              </a:rPr>
              <a:t>- Листки нетрудоспособности по отпускам по беременности и родам не могут быть менее 140 дней. Если имеются причины по уменьшению, то в обязательном порядке представить пояснения.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000000"/>
                </a:solidFill>
                <a:latin typeface="Arial"/>
                <a:ea typeface="DejaVu Sans"/>
              </a:rPr>
              <a:t>- Листки нетрудоспособности, выданные по причинам иных обстоятельств (протезирование, донорство, обследования, в результате которых пациенту был поставлен диагноз «здоров» и т.д.) включать в строки 63-64 (код по МКБ-10 Z00-Z99).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000000"/>
                </a:solidFill>
                <a:latin typeface="Arial"/>
                <a:ea typeface="DejaVu Sans"/>
              </a:rPr>
              <a:t>На бумажном носителе (районы и город) ОБЯЗАТЕЛЬНО указать «работающих», «из них женщин»!!!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Поток">
  <a:themeElements>
    <a:clrScheme name="Поток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Поток">
  <a:themeElements>
    <a:clrScheme name="Поток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Поток">
  <a:themeElements>
    <a:clrScheme name="Поток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13431</TotalTime>
  <Application>LibreOffice/7.5.2.1$Linux_X86_64 LibreOffice_project/50$Build-1</Application>
  <AppVersion>15.0000</AppVersion>
  <Words>705</Words>
  <Paragraphs>125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Габбасова Ляля Адыгамовна</dc:creator>
  <dc:description/>
  <dc:language>ru-RU</dc:language>
  <cp:lastModifiedBy/>
  <cp:lastPrinted>2023-12-19T10:51:46Z</cp:lastPrinted>
  <dcterms:modified xsi:type="dcterms:W3CDTF">2023-12-20T15:28:48Z</dcterms:modified>
  <cp:revision>1257</cp:revision>
  <dc:subject/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Экран (4:3)</vt:lpwstr>
  </property>
  <property fmtid="{D5CDD505-2E9C-101B-9397-08002B2CF9AE}" pid="4" name="Slides">
    <vt:i4>11</vt:i4>
  </property>
</Properties>
</file>